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430" r:id="rId3"/>
    <p:sldId id="431" r:id="rId4"/>
    <p:sldId id="432" r:id="rId5"/>
    <p:sldId id="433" r:id="rId6"/>
    <p:sldId id="434" r:id="rId7"/>
    <p:sldId id="429" r:id="rId8"/>
    <p:sldId id="428" r:id="rId9"/>
    <p:sldId id="258" r:id="rId10"/>
    <p:sldId id="259" r:id="rId11"/>
    <p:sldId id="426" r:id="rId12"/>
    <p:sldId id="422"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91" r:id="rId26"/>
    <p:sldId id="427" r:id="rId27"/>
    <p:sldId id="423" r:id="rId28"/>
    <p:sldId id="424" r:id="rId29"/>
    <p:sldId id="425" r:id="rId30"/>
    <p:sldId id="290" r:id="rId31"/>
    <p:sldId id="272" r:id="rId32"/>
    <p:sldId id="289" r:id="rId33"/>
    <p:sldId id="273" r:id="rId34"/>
    <p:sldId id="274" r:id="rId35"/>
    <p:sldId id="275" r:id="rId36"/>
    <p:sldId id="276" r:id="rId37"/>
    <p:sldId id="277" r:id="rId38"/>
    <p:sldId id="278" r:id="rId39"/>
    <p:sldId id="279" r:id="rId40"/>
    <p:sldId id="280" r:id="rId41"/>
    <p:sldId id="281" r:id="rId42"/>
    <p:sldId id="282" r:id="rId43"/>
    <p:sldId id="435" r:id="rId44"/>
    <p:sldId id="436" r:id="rId45"/>
    <p:sldId id="283" r:id="rId46"/>
    <p:sldId id="284" r:id="rId47"/>
    <p:sldId id="285" r:id="rId48"/>
    <p:sldId id="286" r:id="rId49"/>
    <p:sldId id="287" r:id="rId50"/>
    <p:sldId id="288" r:id="rId51"/>
    <p:sldId id="327" r:id="rId52"/>
    <p:sldId id="292" r:id="rId53"/>
    <p:sldId id="293" r:id="rId54"/>
    <p:sldId id="294" r:id="rId55"/>
    <p:sldId id="295" r:id="rId56"/>
    <p:sldId id="296" r:id="rId57"/>
    <p:sldId id="297" r:id="rId58"/>
    <p:sldId id="298" r:id="rId59"/>
    <p:sldId id="299" r:id="rId60"/>
    <p:sldId id="300" r:id="rId61"/>
    <p:sldId id="301" r:id="rId62"/>
    <p:sldId id="302" r:id="rId63"/>
    <p:sldId id="303" r:id="rId64"/>
    <p:sldId id="304" r:id="rId65"/>
    <p:sldId id="305" r:id="rId66"/>
    <p:sldId id="306" r:id="rId67"/>
    <p:sldId id="307" r:id="rId68"/>
    <p:sldId id="308" r:id="rId69"/>
    <p:sldId id="309" r:id="rId70"/>
    <p:sldId id="310" r:id="rId71"/>
    <p:sldId id="311" r:id="rId72"/>
    <p:sldId id="312" r:id="rId73"/>
    <p:sldId id="313" r:id="rId74"/>
    <p:sldId id="314" r:id="rId75"/>
    <p:sldId id="315" r:id="rId76"/>
    <p:sldId id="316" r:id="rId77"/>
    <p:sldId id="317" r:id="rId78"/>
    <p:sldId id="318" r:id="rId79"/>
    <p:sldId id="319" r:id="rId80"/>
    <p:sldId id="320" r:id="rId81"/>
    <p:sldId id="321" r:id="rId82"/>
    <p:sldId id="322" r:id="rId83"/>
    <p:sldId id="323" r:id="rId84"/>
    <p:sldId id="324" r:id="rId85"/>
    <p:sldId id="325" r:id="rId86"/>
    <p:sldId id="326" r:id="rId87"/>
    <p:sldId id="328" r:id="rId88"/>
    <p:sldId id="329" r:id="rId89"/>
    <p:sldId id="330" r:id="rId90"/>
    <p:sldId id="331" r:id="rId91"/>
    <p:sldId id="332" r:id="rId92"/>
    <p:sldId id="333" r:id="rId93"/>
    <p:sldId id="334" r:id="rId94"/>
    <p:sldId id="335" r:id="rId95"/>
    <p:sldId id="336" r:id="rId96"/>
    <p:sldId id="337" r:id="rId97"/>
    <p:sldId id="338" r:id="rId98"/>
    <p:sldId id="339" r:id="rId99"/>
    <p:sldId id="340" r:id="rId100"/>
    <p:sldId id="341" r:id="rId101"/>
    <p:sldId id="342" r:id="rId102"/>
    <p:sldId id="343" r:id="rId103"/>
    <p:sldId id="344" r:id="rId104"/>
    <p:sldId id="345" r:id="rId105"/>
    <p:sldId id="346" r:id="rId106"/>
    <p:sldId id="347" r:id="rId107"/>
    <p:sldId id="348" r:id="rId108"/>
    <p:sldId id="349" r:id="rId109"/>
    <p:sldId id="350" r:id="rId110"/>
    <p:sldId id="351" r:id="rId111"/>
    <p:sldId id="352" r:id="rId112"/>
    <p:sldId id="353" r:id="rId113"/>
    <p:sldId id="354" r:id="rId114"/>
    <p:sldId id="355" r:id="rId115"/>
    <p:sldId id="356" r:id="rId116"/>
    <p:sldId id="357" r:id="rId117"/>
    <p:sldId id="358" r:id="rId118"/>
    <p:sldId id="359" r:id="rId119"/>
    <p:sldId id="360" r:id="rId120"/>
    <p:sldId id="361" r:id="rId12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17" d="100"/>
          <a:sy n="117" d="100"/>
        </p:scale>
        <p:origin x="-14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642.49017" units="1/cm"/>
          <inkml:channelProperty channel="Y" name="resolution" value="1149.71924" units="1/cm"/>
        </inkml:channelProperties>
      </inkml:inkSource>
      <inkml:timestamp xml:id="ts0" timeString="2014-08-18T01:34:21.076"/>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5E95305D-56FC-4F7E-9316-7ADFF3FDC7AC}" emma:medium="tactile" emma:mode="ink">
          <msink:context xmlns:msink="http://schemas.microsoft.com/ink/2010/main" type="writingRegion" rotatedBoundingBox="-6286,13601 -6271,13601 -6271,13616 -6286,13616"/>
        </emma:interpretation>
      </emma:emma>
    </inkml:annotationXML>
    <inkml:traceGroup>
      <inkml:annotationXML>
        <emma:emma xmlns:emma="http://www.w3.org/2003/04/emma" version="1.0">
          <emma:interpretation id="{916838B8-449A-4FF7-91C2-A8AFB12BE72D}" emma:medium="tactile" emma:mode="ink">
            <msink:context xmlns:msink="http://schemas.microsoft.com/ink/2010/main" type="paragraph" rotatedBoundingBox="-6286,13601 -6271,13601 -6271,13616 -6286,13616" alignmentLevel="1"/>
          </emma:interpretation>
        </emma:emma>
      </inkml:annotationXML>
      <inkml:traceGroup>
        <inkml:annotationXML>
          <emma:emma xmlns:emma="http://www.w3.org/2003/04/emma" version="1.0">
            <emma:interpretation id="{EAC5E719-6089-4EE5-9B9E-8800E42ABCAE}" emma:medium="tactile" emma:mode="ink">
              <msink:context xmlns:msink="http://schemas.microsoft.com/ink/2010/main" type="line" rotatedBoundingBox="-6286,13601 -6271,13601 -6271,13616 -6286,13616"/>
            </emma:interpretation>
          </emma:emma>
        </inkml:annotationXML>
        <inkml:traceGroup>
          <inkml:annotationXML>
            <emma:emma xmlns:emma="http://www.w3.org/2003/04/emma" version="1.0">
              <emma:interpretation id="{6ECFCC55-DDC5-40C9-B2D6-0BCBA7F4B4F0}" emma:medium="tactile" emma:mode="ink">
                <msink:context xmlns:msink="http://schemas.microsoft.com/ink/2010/main" type="inkWord" rotatedBoundingBox="-6286,13601 -6271,13601 -6271,13616 -6286,13616"/>
              </emma:interpretation>
              <emma:one-of disjunction-type="recognition" id="oneOf0">
                <emma:interpretation id="interp0" emma:lang="es-MX" emma:confidence="0">
                  <emma:literal>.</emma:literal>
                </emma:interpretation>
                <emma:interpretation id="interp1" emma:lang="es-MX" emma:confidence="0">
                  <emma:literal>'</emma:literal>
                </emma:interpretation>
                <emma:interpretation id="interp2" emma:lang="es-MX" emma:confidence="0">
                  <emma:literal>:</emma:literal>
                </emma:interpretation>
                <emma:interpretation id="interp3" emma:lang="es-MX" emma:confidence="0">
                  <emma:literal>j</emma:literal>
                </emma:interpretation>
                <emma:interpretation id="interp4" emma:lang="es-MX" emma:confidence="0">
                  <emma:literal>m</emma:literal>
                </emma:interpretation>
              </emma:one-of>
            </emma:emma>
          </inkml:annotationXML>
          <inkml:trace contextRef="#ctx0" brushRef="#br0">0 0,'0'0,"0"0,0 0,0 0,0 0,0 0</inkml:trace>
        </inkml:traceGroup>
      </inkml:traceGroup>
    </inkml:traceGroup>
  </inkml:traceGroup>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A8B9CBFC-9B33-42F3-83B0-7EB30407BEF6}" type="datetimeFigureOut">
              <a:rPr lang="es-MX" smtClean="0"/>
              <a:t>17/08/2014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0D207EB-A548-457C-8FA7-C67C16F2F9F0}" type="slidenum">
              <a:rPr lang="es-MX" smtClean="0"/>
              <a:t>‹Nº›</a:t>
            </a:fld>
            <a:endParaRPr lang="es-MX"/>
          </a:p>
        </p:txBody>
      </p:sp>
    </p:spTree>
    <p:extLst>
      <p:ext uri="{BB962C8B-B14F-4D97-AF65-F5344CB8AC3E}">
        <p14:creationId xmlns:p14="http://schemas.microsoft.com/office/powerpoint/2010/main" val="3343285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8B9CBFC-9B33-42F3-83B0-7EB30407BEF6}" type="datetimeFigureOut">
              <a:rPr lang="es-MX" smtClean="0"/>
              <a:t>17/08/2014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0D207EB-A548-457C-8FA7-C67C16F2F9F0}" type="slidenum">
              <a:rPr lang="es-MX" smtClean="0"/>
              <a:t>‹Nº›</a:t>
            </a:fld>
            <a:endParaRPr lang="es-MX"/>
          </a:p>
        </p:txBody>
      </p:sp>
    </p:spTree>
    <p:extLst>
      <p:ext uri="{BB962C8B-B14F-4D97-AF65-F5344CB8AC3E}">
        <p14:creationId xmlns:p14="http://schemas.microsoft.com/office/powerpoint/2010/main" val="100077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8B9CBFC-9B33-42F3-83B0-7EB30407BEF6}" type="datetimeFigureOut">
              <a:rPr lang="es-MX" smtClean="0"/>
              <a:t>17/08/2014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0D207EB-A548-457C-8FA7-C67C16F2F9F0}" type="slidenum">
              <a:rPr lang="es-MX" smtClean="0"/>
              <a:t>‹Nº›</a:t>
            </a:fld>
            <a:endParaRPr lang="es-MX"/>
          </a:p>
        </p:txBody>
      </p:sp>
    </p:spTree>
    <p:extLst>
      <p:ext uri="{BB962C8B-B14F-4D97-AF65-F5344CB8AC3E}">
        <p14:creationId xmlns:p14="http://schemas.microsoft.com/office/powerpoint/2010/main" val="1111321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8B9CBFC-9B33-42F3-83B0-7EB30407BEF6}" type="datetimeFigureOut">
              <a:rPr lang="es-MX" smtClean="0"/>
              <a:t>17/08/2014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0D207EB-A548-457C-8FA7-C67C16F2F9F0}" type="slidenum">
              <a:rPr lang="es-MX" smtClean="0"/>
              <a:t>‹Nº›</a:t>
            </a:fld>
            <a:endParaRPr lang="es-MX"/>
          </a:p>
        </p:txBody>
      </p:sp>
    </p:spTree>
    <p:extLst>
      <p:ext uri="{BB962C8B-B14F-4D97-AF65-F5344CB8AC3E}">
        <p14:creationId xmlns:p14="http://schemas.microsoft.com/office/powerpoint/2010/main" val="52491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8B9CBFC-9B33-42F3-83B0-7EB30407BEF6}" type="datetimeFigureOut">
              <a:rPr lang="es-MX" smtClean="0"/>
              <a:t>17/08/2014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0D207EB-A548-457C-8FA7-C67C16F2F9F0}" type="slidenum">
              <a:rPr lang="es-MX" smtClean="0"/>
              <a:t>‹Nº›</a:t>
            </a:fld>
            <a:endParaRPr lang="es-MX"/>
          </a:p>
        </p:txBody>
      </p:sp>
    </p:spTree>
    <p:extLst>
      <p:ext uri="{BB962C8B-B14F-4D97-AF65-F5344CB8AC3E}">
        <p14:creationId xmlns:p14="http://schemas.microsoft.com/office/powerpoint/2010/main" val="1877171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A8B9CBFC-9B33-42F3-83B0-7EB30407BEF6}" type="datetimeFigureOut">
              <a:rPr lang="es-MX" smtClean="0"/>
              <a:t>17/08/2014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0D207EB-A548-457C-8FA7-C67C16F2F9F0}" type="slidenum">
              <a:rPr lang="es-MX" smtClean="0"/>
              <a:t>‹Nº›</a:t>
            </a:fld>
            <a:endParaRPr lang="es-MX"/>
          </a:p>
        </p:txBody>
      </p:sp>
    </p:spTree>
    <p:extLst>
      <p:ext uri="{BB962C8B-B14F-4D97-AF65-F5344CB8AC3E}">
        <p14:creationId xmlns:p14="http://schemas.microsoft.com/office/powerpoint/2010/main" val="3637190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A8B9CBFC-9B33-42F3-83B0-7EB30407BEF6}" type="datetimeFigureOut">
              <a:rPr lang="es-MX" smtClean="0"/>
              <a:t>17/08/2014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40D207EB-A548-457C-8FA7-C67C16F2F9F0}" type="slidenum">
              <a:rPr lang="es-MX" smtClean="0"/>
              <a:t>‹Nº›</a:t>
            </a:fld>
            <a:endParaRPr lang="es-MX"/>
          </a:p>
        </p:txBody>
      </p:sp>
    </p:spTree>
    <p:extLst>
      <p:ext uri="{BB962C8B-B14F-4D97-AF65-F5344CB8AC3E}">
        <p14:creationId xmlns:p14="http://schemas.microsoft.com/office/powerpoint/2010/main" val="2379332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A8B9CBFC-9B33-42F3-83B0-7EB30407BEF6}" type="datetimeFigureOut">
              <a:rPr lang="es-MX" smtClean="0"/>
              <a:t>17/08/2014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40D207EB-A548-457C-8FA7-C67C16F2F9F0}" type="slidenum">
              <a:rPr lang="es-MX" smtClean="0"/>
              <a:t>‹Nº›</a:t>
            </a:fld>
            <a:endParaRPr lang="es-MX"/>
          </a:p>
        </p:txBody>
      </p:sp>
    </p:spTree>
    <p:extLst>
      <p:ext uri="{BB962C8B-B14F-4D97-AF65-F5344CB8AC3E}">
        <p14:creationId xmlns:p14="http://schemas.microsoft.com/office/powerpoint/2010/main" val="95815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8B9CBFC-9B33-42F3-83B0-7EB30407BEF6}" type="datetimeFigureOut">
              <a:rPr lang="es-MX" smtClean="0"/>
              <a:t>17/08/2014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40D207EB-A548-457C-8FA7-C67C16F2F9F0}" type="slidenum">
              <a:rPr lang="es-MX" smtClean="0"/>
              <a:t>‹Nº›</a:t>
            </a:fld>
            <a:endParaRPr lang="es-MX"/>
          </a:p>
        </p:txBody>
      </p:sp>
    </p:spTree>
    <p:extLst>
      <p:ext uri="{BB962C8B-B14F-4D97-AF65-F5344CB8AC3E}">
        <p14:creationId xmlns:p14="http://schemas.microsoft.com/office/powerpoint/2010/main" val="2919568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8B9CBFC-9B33-42F3-83B0-7EB30407BEF6}" type="datetimeFigureOut">
              <a:rPr lang="es-MX" smtClean="0"/>
              <a:t>17/08/2014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0D207EB-A548-457C-8FA7-C67C16F2F9F0}" type="slidenum">
              <a:rPr lang="es-MX" smtClean="0"/>
              <a:t>‹Nº›</a:t>
            </a:fld>
            <a:endParaRPr lang="es-MX"/>
          </a:p>
        </p:txBody>
      </p:sp>
    </p:spTree>
    <p:extLst>
      <p:ext uri="{BB962C8B-B14F-4D97-AF65-F5344CB8AC3E}">
        <p14:creationId xmlns:p14="http://schemas.microsoft.com/office/powerpoint/2010/main" val="990700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8B9CBFC-9B33-42F3-83B0-7EB30407BEF6}" type="datetimeFigureOut">
              <a:rPr lang="es-MX" smtClean="0"/>
              <a:t>17/08/2014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0D207EB-A548-457C-8FA7-C67C16F2F9F0}" type="slidenum">
              <a:rPr lang="es-MX" smtClean="0"/>
              <a:t>‹Nº›</a:t>
            </a:fld>
            <a:endParaRPr lang="es-MX"/>
          </a:p>
        </p:txBody>
      </p:sp>
    </p:spTree>
    <p:extLst>
      <p:ext uri="{BB962C8B-B14F-4D97-AF65-F5344CB8AC3E}">
        <p14:creationId xmlns:p14="http://schemas.microsoft.com/office/powerpoint/2010/main" val="506137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9CBFC-9B33-42F3-83B0-7EB30407BEF6}" type="datetimeFigureOut">
              <a:rPr lang="es-MX" smtClean="0"/>
              <a:t>17/08/2014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D207EB-A548-457C-8FA7-C67C16F2F9F0}" type="slidenum">
              <a:rPr lang="es-MX" smtClean="0"/>
              <a:t>‹Nº›</a:t>
            </a:fld>
            <a:endParaRPr lang="es-MX"/>
          </a:p>
        </p:txBody>
      </p:sp>
    </p:spTree>
    <p:extLst>
      <p:ext uri="{BB962C8B-B14F-4D97-AF65-F5344CB8AC3E}">
        <p14:creationId xmlns:p14="http://schemas.microsoft.com/office/powerpoint/2010/main" val="3426747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a:bodyPr>
          <a:lstStyle/>
          <a:p>
            <a:r>
              <a:rPr lang="es-MX" dirty="0" smtClean="0"/>
              <a:t> La historia de la relación médico paciente hasta la primera mitad del siglo XX, nos muestra una situación asimétrica y de total subordinación del enfermo, fruto de una visión paternalista surgida de la visión de beneficencia de la medicina griega  </a:t>
            </a:r>
            <a:endParaRPr lang="es-MX" dirty="0"/>
          </a:p>
        </p:txBody>
      </p:sp>
    </p:spTree>
    <p:extLst>
      <p:ext uri="{BB962C8B-B14F-4D97-AF65-F5344CB8AC3E}">
        <p14:creationId xmlns:p14="http://schemas.microsoft.com/office/powerpoint/2010/main" val="2767015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Ésta es una figura que además fortalece la relación del binomio médico-paciente y se debe entender como un acto de respeto al paciente y de seguridad al médico. </a:t>
            </a:r>
            <a:endParaRPr lang="es-MX" dirty="0"/>
          </a:p>
        </p:txBody>
      </p:sp>
    </p:spTree>
    <p:extLst>
      <p:ext uri="{BB962C8B-B14F-4D97-AF65-F5344CB8AC3E}">
        <p14:creationId xmlns:p14="http://schemas.microsoft.com/office/powerpoint/2010/main" val="412468224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Se deben otorgar facilidades “para que al menos un representante de cada disciplina se actualice y forme en el área de la Bioética”</a:t>
            </a:r>
          </a:p>
          <a:p>
            <a:endParaRPr lang="es-MX" dirty="0"/>
          </a:p>
        </p:txBody>
      </p:sp>
    </p:spTree>
    <p:extLst>
      <p:ext uri="{BB962C8B-B14F-4D97-AF65-F5344CB8AC3E}">
        <p14:creationId xmlns:p14="http://schemas.microsoft.com/office/powerpoint/2010/main" val="68396240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Cada CBH debe elaborar su Reglamento Interno de trabajo y de funcionamiento, esto por las características de la Institución y del hospital en particular</a:t>
            </a:r>
          </a:p>
          <a:p>
            <a:endParaRPr lang="es-MX" dirty="0"/>
          </a:p>
        </p:txBody>
      </p:sp>
    </p:spTree>
    <p:extLst>
      <p:ext uri="{BB962C8B-B14F-4D97-AF65-F5344CB8AC3E}">
        <p14:creationId xmlns:p14="http://schemas.microsoft.com/office/powerpoint/2010/main" val="5996409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Las personas deben ser elegidas de conformidad con su idoneidad profesional, seriedad laboral, formación en el área de la bioética (si los hay con ésta), honestidad profesional</a:t>
            </a:r>
          </a:p>
          <a:p>
            <a:endParaRPr lang="es-MX" dirty="0"/>
          </a:p>
        </p:txBody>
      </p:sp>
    </p:spTree>
    <p:extLst>
      <p:ext uri="{BB962C8B-B14F-4D97-AF65-F5344CB8AC3E}">
        <p14:creationId xmlns:p14="http://schemas.microsoft.com/office/powerpoint/2010/main" val="371555502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Médicos, enfermeras, químicos, trabajadoras sociales, laboratorio (técnicos o licenciados), técnicos diversos, </a:t>
            </a:r>
            <a:r>
              <a:rPr lang="es-MX" dirty="0" err="1" smtClean="0"/>
              <a:t>tanatólogos</a:t>
            </a:r>
            <a:r>
              <a:rPr lang="es-MX" dirty="0" smtClean="0"/>
              <a:t>, psicólogos, administradores, residentes de posgrado, abogados</a:t>
            </a:r>
          </a:p>
          <a:p>
            <a:endParaRPr lang="es-MX" dirty="0"/>
          </a:p>
        </p:txBody>
      </p:sp>
    </p:spTree>
    <p:extLst>
      <p:ext uri="{BB962C8B-B14F-4D97-AF65-F5344CB8AC3E}">
        <p14:creationId xmlns:p14="http://schemas.microsoft.com/office/powerpoint/2010/main" val="384640283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Tareas presentes en cada momento:</a:t>
            </a:r>
          </a:p>
          <a:p>
            <a:r>
              <a:rPr lang="es-MX" dirty="0" smtClean="0"/>
              <a:t>Capacitación permanente</a:t>
            </a:r>
          </a:p>
          <a:p>
            <a:r>
              <a:rPr lang="es-MX" dirty="0" smtClean="0"/>
              <a:t>Programa educativo</a:t>
            </a:r>
          </a:p>
          <a:p>
            <a:r>
              <a:rPr lang="es-MX" dirty="0" smtClean="0"/>
              <a:t>Obtener fuentes de financiamiento</a:t>
            </a:r>
          </a:p>
          <a:p>
            <a:r>
              <a:rPr lang="es-MX" dirty="0" smtClean="0"/>
              <a:t>Construir indicadores de calidad</a:t>
            </a:r>
          </a:p>
          <a:p>
            <a:endParaRPr lang="es-MX" dirty="0"/>
          </a:p>
        </p:txBody>
      </p:sp>
    </p:spTree>
    <p:extLst>
      <p:ext uri="{BB962C8B-B14F-4D97-AF65-F5344CB8AC3E}">
        <p14:creationId xmlns:p14="http://schemas.microsoft.com/office/powerpoint/2010/main" val="350363825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Lecturas mínimas para los miembros del CBH</a:t>
            </a:r>
          </a:p>
          <a:p>
            <a:r>
              <a:rPr lang="es-MX" dirty="0" smtClean="0"/>
              <a:t>Introducción a la bioética:</a:t>
            </a:r>
          </a:p>
          <a:p>
            <a:r>
              <a:rPr lang="es-MX" dirty="0" smtClean="0"/>
              <a:t>Teorías deontológicas</a:t>
            </a:r>
          </a:p>
          <a:p>
            <a:r>
              <a:rPr lang="es-MX" dirty="0" smtClean="0"/>
              <a:t>Códigos éticos internacionales</a:t>
            </a:r>
          </a:p>
          <a:p>
            <a:r>
              <a:rPr lang="es-MX" dirty="0" smtClean="0"/>
              <a:t>Toma de decisiones en bioética</a:t>
            </a:r>
          </a:p>
          <a:p>
            <a:r>
              <a:rPr lang="es-MX" dirty="0" smtClean="0"/>
              <a:t>Leyes nacionales en materia de bioética</a:t>
            </a:r>
          </a:p>
          <a:p>
            <a:endParaRPr lang="es-MX" dirty="0"/>
          </a:p>
        </p:txBody>
      </p:sp>
    </p:spTree>
    <p:extLst>
      <p:ext uri="{BB962C8B-B14F-4D97-AF65-F5344CB8AC3E}">
        <p14:creationId xmlns:p14="http://schemas.microsoft.com/office/powerpoint/2010/main" val="418634102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Se propone que cada caso PROBLEMA o cada caso DILEMA  o Controversial, se discuta como en un taller, donde se votará requiriendo mayoría calificada</a:t>
            </a:r>
          </a:p>
          <a:p>
            <a:endParaRPr lang="es-MX" dirty="0"/>
          </a:p>
        </p:txBody>
      </p:sp>
    </p:spTree>
    <p:extLst>
      <p:ext uri="{BB962C8B-B14F-4D97-AF65-F5344CB8AC3E}">
        <p14:creationId xmlns:p14="http://schemas.microsoft.com/office/powerpoint/2010/main" val="264688771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Quizá todos los casos clínicos tengan  problemas de carácter ético, sin embargo  los seleccionaremos  con ciertas características</a:t>
            </a:r>
          </a:p>
          <a:p>
            <a:endParaRPr lang="es-MX" dirty="0"/>
          </a:p>
        </p:txBody>
      </p:sp>
    </p:spTree>
    <p:extLst>
      <p:ext uri="{BB962C8B-B14F-4D97-AF65-F5344CB8AC3E}">
        <p14:creationId xmlns:p14="http://schemas.microsoft.com/office/powerpoint/2010/main" val="395112375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Técnicas de reproducción asistida</a:t>
            </a:r>
          </a:p>
          <a:p>
            <a:r>
              <a:rPr lang="es-MX" dirty="0" smtClean="0"/>
              <a:t>Trasplantes</a:t>
            </a:r>
          </a:p>
          <a:p>
            <a:r>
              <a:rPr lang="es-MX" dirty="0" smtClean="0"/>
              <a:t>Muerte encefálica</a:t>
            </a:r>
          </a:p>
          <a:p>
            <a:r>
              <a:rPr lang="es-MX" dirty="0" smtClean="0"/>
              <a:t>Voluntades anticipadas</a:t>
            </a:r>
          </a:p>
          <a:p>
            <a:r>
              <a:rPr lang="es-MX" dirty="0" smtClean="0"/>
              <a:t>cirugías consideradas </a:t>
            </a:r>
            <a:r>
              <a:rPr lang="es-MX" dirty="0" err="1" smtClean="0"/>
              <a:t>mutilatorias</a:t>
            </a:r>
            <a:endParaRPr lang="es-MX" dirty="0" smtClean="0"/>
          </a:p>
          <a:p>
            <a:endParaRPr lang="es-MX" dirty="0"/>
          </a:p>
        </p:txBody>
      </p:sp>
    </p:spTree>
    <p:extLst>
      <p:ext uri="{BB962C8B-B14F-4D97-AF65-F5344CB8AC3E}">
        <p14:creationId xmlns:p14="http://schemas.microsoft.com/office/powerpoint/2010/main" val="7981636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Voluntades anticipadas</a:t>
            </a:r>
          </a:p>
          <a:p>
            <a:r>
              <a:rPr lang="es-MX" dirty="0" smtClean="0"/>
              <a:t>Objeción de conciencia del trabajador</a:t>
            </a:r>
          </a:p>
          <a:p>
            <a:r>
              <a:rPr lang="es-MX" dirty="0" smtClean="0"/>
              <a:t>Objeción de conciencia del usuario</a:t>
            </a:r>
          </a:p>
          <a:p>
            <a:r>
              <a:rPr lang="es-MX" dirty="0" smtClean="0"/>
              <a:t>Aborto, ¿cuáles?</a:t>
            </a:r>
          </a:p>
          <a:p>
            <a:endParaRPr lang="es-MX" dirty="0"/>
          </a:p>
        </p:txBody>
      </p:sp>
    </p:spTree>
    <p:extLst>
      <p:ext uri="{BB962C8B-B14F-4D97-AF65-F5344CB8AC3E}">
        <p14:creationId xmlns:p14="http://schemas.microsoft.com/office/powerpoint/2010/main" val="2542723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La información es parte de una relación médico paciente estrecha con comunicación abierta en ambos sentidos, de confianza y cooperación mutuas, en busca de un propósito común, el beneficio del paciente.  </a:t>
            </a:r>
            <a:endParaRPr lang="es-MX" dirty="0"/>
          </a:p>
        </p:txBody>
      </p:sp>
    </p:spTree>
    <p:extLst>
      <p:ext uri="{BB962C8B-B14F-4D97-AF65-F5344CB8AC3E}">
        <p14:creationId xmlns:p14="http://schemas.microsoft.com/office/powerpoint/2010/main" val="129191500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Derechos del paciente, sobre todo el de </a:t>
            </a:r>
          </a:p>
          <a:p>
            <a:r>
              <a:rPr lang="es-MX" dirty="0" smtClean="0"/>
              <a:t>Autonomía</a:t>
            </a:r>
          </a:p>
          <a:p>
            <a:r>
              <a:rPr lang="es-MX" dirty="0" smtClean="0"/>
              <a:t>Sigilo profesional</a:t>
            </a:r>
          </a:p>
          <a:p>
            <a:r>
              <a:rPr lang="es-MX" dirty="0" smtClean="0"/>
              <a:t>Consentimiento informado</a:t>
            </a:r>
          </a:p>
          <a:p>
            <a:r>
              <a:rPr lang="es-MX" dirty="0" smtClean="0"/>
              <a:t>Negativas al tratamiento</a:t>
            </a:r>
          </a:p>
          <a:p>
            <a:endParaRPr lang="es-MX" dirty="0"/>
          </a:p>
        </p:txBody>
      </p:sp>
    </p:spTree>
    <p:extLst>
      <p:ext uri="{BB962C8B-B14F-4D97-AF65-F5344CB8AC3E}">
        <p14:creationId xmlns:p14="http://schemas.microsoft.com/office/powerpoint/2010/main" val="20210950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Confidencialidad de datos genéticos</a:t>
            </a:r>
          </a:p>
          <a:p>
            <a:r>
              <a:rPr lang="es-MX" dirty="0" smtClean="0"/>
              <a:t>Maternidad subrogada</a:t>
            </a:r>
          </a:p>
          <a:p>
            <a:r>
              <a:rPr lang="es-MX" dirty="0" smtClean="0"/>
              <a:t>Datos del donador de semen o de la donadora de óvulos o de los donadores de embriones</a:t>
            </a:r>
          </a:p>
          <a:p>
            <a:endParaRPr lang="es-MX" dirty="0"/>
          </a:p>
        </p:txBody>
      </p:sp>
    </p:spTree>
    <p:extLst>
      <p:ext uri="{BB962C8B-B14F-4D97-AF65-F5344CB8AC3E}">
        <p14:creationId xmlns:p14="http://schemas.microsoft.com/office/powerpoint/2010/main" val="352332352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err="1" smtClean="0"/>
              <a:t>Crioconservación</a:t>
            </a:r>
            <a:r>
              <a:rPr lang="es-MX" dirty="0" smtClean="0"/>
              <a:t> de embriones</a:t>
            </a:r>
          </a:p>
          <a:p>
            <a:r>
              <a:rPr lang="es-MX" dirty="0" smtClean="0"/>
              <a:t>Disposición de embriones</a:t>
            </a:r>
          </a:p>
          <a:p>
            <a:r>
              <a:rPr lang="es-MX" dirty="0" smtClean="0"/>
              <a:t>Investigación en humanos</a:t>
            </a:r>
          </a:p>
          <a:p>
            <a:r>
              <a:rPr lang="es-MX" dirty="0" smtClean="0"/>
              <a:t>Nuevos productos farmacológicos</a:t>
            </a:r>
          </a:p>
          <a:p>
            <a:endParaRPr lang="es-MX" dirty="0"/>
          </a:p>
        </p:txBody>
      </p:sp>
    </p:spTree>
    <p:extLst>
      <p:ext uri="{BB962C8B-B14F-4D97-AF65-F5344CB8AC3E}">
        <p14:creationId xmlns:p14="http://schemas.microsoft.com/office/powerpoint/2010/main" val="254689505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Eutanasia vs </a:t>
            </a:r>
            <a:r>
              <a:rPr lang="es-MX" dirty="0" err="1" smtClean="0"/>
              <a:t>ortostanasia</a:t>
            </a:r>
            <a:r>
              <a:rPr lang="es-MX" dirty="0" smtClean="0"/>
              <a:t> o voluntad anticipada</a:t>
            </a:r>
          </a:p>
          <a:p>
            <a:r>
              <a:rPr lang="es-MX" dirty="0" smtClean="0"/>
              <a:t>Clonación de seres humanos</a:t>
            </a:r>
          </a:p>
          <a:p>
            <a:r>
              <a:rPr lang="es-MX" dirty="0" smtClean="0"/>
              <a:t>Psicocirugías</a:t>
            </a:r>
          </a:p>
          <a:p>
            <a:r>
              <a:rPr lang="es-MX" dirty="0" smtClean="0"/>
              <a:t>Eugenesia, selección de embriones por cualidades genéticas</a:t>
            </a:r>
          </a:p>
          <a:p>
            <a:endParaRPr lang="es-MX" dirty="0"/>
          </a:p>
        </p:txBody>
      </p:sp>
    </p:spTree>
    <p:extLst>
      <p:ext uri="{BB962C8B-B14F-4D97-AF65-F5344CB8AC3E}">
        <p14:creationId xmlns:p14="http://schemas.microsoft.com/office/powerpoint/2010/main" val="4716611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Relación médico paciente</a:t>
            </a:r>
          </a:p>
          <a:p>
            <a:r>
              <a:rPr lang="es-MX" dirty="0" smtClean="0"/>
              <a:t>Responsabilidad profesional por cada profesionista y en relación a cada paciente</a:t>
            </a:r>
          </a:p>
          <a:p>
            <a:r>
              <a:rPr lang="es-MX" dirty="0" smtClean="0"/>
              <a:t>Recursos hospitalarios, ¿a quién se le da preferencia</a:t>
            </a:r>
          </a:p>
          <a:p>
            <a:endParaRPr lang="es-MX" dirty="0"/>
          </a:p>
        </p:txBody>
      </p:sp>
    </p:spTree>
    <p:extLst>
      <p:ext uri="{BB962C8B-B14F-4D97-AF65-F5344CB8AC3E}">
        <p14:creationId xmlns:p14="http://schemas.microsoft.com/office/powerpoint/2010/main" val="117295752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lnSpcReduction="10000"/>
          </a:bodyPr>
          <a:lstStyle/>
          <a:p>
            <a:r>
              <a:rPr lang="es-MX" b="1" i="1" dirty="0" smtClean="0"/>
              <a:t>Como presentar cada caso:</a:t>
            </a:r>
          </a:p>
          <a:p>
            <a:r>
              <a:rPr lang="es-MX" dirty="0" smtClean="0"/>
              <a:t>Lenguaje sencillo</a:t>
            </a:r>
          </a:p>
          <a:p>
            <a:r>
              <a:rPr lang="es-MX" dirty="0" smtClean="0"/>
              <a:t>La primera persona es el paciente</a:t>
            </a:r>
          </a:p>
          <a:p>
            <a:r>
              <a:rPr lang="es-MX" dirty="0" smtClean="0"/>
              <a:t>Valores de la persona</a:t>
            </a:r>
          </a:p>
          <a:p>
            <a:r>
              <a:rPr lang="es-MX" dirty="0" smtClean="0"/>
              <a:t>Religión de la persona</a:t>
            </a:r>
          </a:p>
          <a:p>
            <a:r>
              <a:rPr lang="es-MX" dirty="0" smtClean="0"/>
              <a:t>Deseos expresados por la persona</a:t>
            </a:r>
          </a:p>
          <a:p>
            <a:r>
              <a:rPr lang="es-MX" dirty="0" smtClean="0"/>
              <a:t>Diagnósticos</a:t>
            </a:r>
          </a:p>
          <a:p>
            <a:r>
              <a:rPr lang="es-MX" dirty="0" smtClean="0"/>
              <a:t>DILEMA QUE HAY QUE RESOLVER</a:t>
            </a:r>
          </a:p>
          <a:p>
            <a:endParaRPr lang="es-MX" dirty="0"/>
          </a:p>
        </p:txBody>
      </p:sp>
    </p:spTree>
    <p:extLst>
      <p:ext uri="{BB962C8B-B14F-4D97-AF65-F5344CB8AC3E}">
        <p14:creationId xmlns:p14="http://schemas.microsoft.com/office/powerpoint/2010/main" val="274750895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Todos los miembros del CBH deben participar</a:t>
            </a:r>
          </a:p>
          <a:p>
            <a:r>
              <a:rPr lang="es-MX" dirty="0" smtClean="0"/>
              <a:t>Toda afirmación es susceptible de ser sancionada o cuestionada, aun cuando sea de un directivo</a:t>
            </a:r>
          </a:p>
          <a:p>
            <a:r>
              <a:rPr lang="es-MX" dirty="0" smtClean="0"/>
              <a:t>Toda propuesta debe ser incluida en el debate</a:t>
            </a:r>
          </a:p>
          <a:p>
            <a:r>
              <a:rPr lang="es-MX" dirty="0" smtClean="0"/>
              <a:t>Todos deben aportar sus puntos de vista</a:t>
            </a:r>
          </a:p>
          <a:p>
            <a:endParaRPr lang="es-MX" dirty="0"/>
          </a:p>
        </p:txBody>
      </p:sp>
    </p:spTree>
    <p:extLst>
      <p:ext uri="{BB962C8B-B14F-4D97-AF65-F5344CB8AC3E}">
        <p14:creationId xmlns:p14="http://schemas.microsoft.com/office/powerpoint/2010/main" val="223044488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b="1" i="1" dirty="0" smtClean="0"/>
              <a:t>¿Cómo?</a:t>
            </a:r>
          </a:p>
          <a:p>
            <a:r>
              <a:rPr lang="es-MX" dirty="0" smtClean="0"/>
              <a:t>Hacer un resumen</a:t>
            </a:r>
          </a:p>
          <a:p>
            <a:r>
              <a:rPr lang="es-MX" dirty="0" smtClean="0"/>
              <a:t>Construir un relato</a:t>
            </a:r>
          </a:p>
          <a:p>
            <a:r>
              <a:rPr lang="es-MX" dirty="0" smtClean="0"/>
              <a:t>Establecer los dilemas o controversias</a:t>
            </a:r>
          </a:p>
          <a:p>
            <a:r>
              <a:rPr lang="es-MX" dirty="0" smtClean="0"/>
              <a:t>Intereses que puedan estar presentes</a:t>
            </a:r>
          </a:p>
          <a:p>
            <a:r>
              <a:rPr lang="es-MX" dirty="0" smtClean="0"/>
              <a:t>Valores y principios sanitarios involucrados</a:t>
            </a:r>
          </a:p>
          <a:p>
            <a:endParaRPr lang="es-MX" dirty="0"/>
          </a:p>
        </p:txBody>
      </p:sp>
    </p:spTree>
    <p:extLst>
      <p:ext uri="{BB962C8B-B14F-4D97-AF65-F5344CB8AC3E}">
        <p14:creationId xmlns:p14="http://schemas.microsoft.com/office/powerpoint/2010/main" val="154407887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La discusión debe ser tan amplia que incluya el debate de valores y principios de todo el personal involucrado</a:t>
            </a:r>
          </a:p>
          <a:p>
            <a:endParaRPr lang="es-MX" dirty="0"/>
          </a:p>
        </p:txBody>
      </p:sp>
    </p:spTree>
    <p:extLst>
      <p:ext uri="{BB962C8B-B14F-4D97-AF65-F5344CB8AC3E}">
        <p14:creationId xmlns:p14="http://schemas.microsoft.com/office/powerpoint/2010/main" val="262765178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Los comités de bioética son espacio de reflexión y análisis, democráticos, laicos y pluriculturales</a:t>
            </a:r>
          </a:p>
          <a:p>
            <a:endParaRPr lang="es-MX" dirty="0"/>
          </a:p>
        </p:txBody>
      </p:sp>
    </p:spTree>
    <p:extLst>
      <p:ext uri="{BB962C8B-B14F-4D97-AF65-F5344CB8AC3E}">
        <p14:creationId xmlns:p14="http://schemas.microsoft.com/office/powerpoint/2010/main" val="2321559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 Se puede definir al consentimiento informado como: “La facultad del enfermo válidamente informado y libre de coacción, para aceptar o no la atención médica que se le ofrezca o la participación en proyectos de investigación que se le propongan". </a:t>
            </a:r>
          </a:p>
          <a:p>
            <a:endParaRPr lang="es-MX" dirty="0"/>
          </a:p>
        </p:txBody>
      </p:sp>
    </p:spTree>
    <p:extLst>
      <p:ext uri="{BB962C8B-B14F-4D97-AF65-F5344CB8AC3E}">
        <p14:creationId xmlns:p14="http://schemas.microsoft.com/office/powerpoint/2010/main" val="242937396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Quién puede ir como invitado fuera del hospital:</a:t>
            </a:r>
          </a:p>
          <a:p>
            <a:r>
              <a:rPr lang="es-MX" dirty="0" smtClean="0"/>
              <a:t>Ministros de culto (de la religión del paciente)</a:t>
            </a:r>
          </a:p>
          <a:p>
            <a:r>
              <a:rPr lang="es-MX" dirty="0" smtClean="0"/>
              <a:t>Representantes de la comunidad</a:t>
            </a:r>
          </a:p>
          <a:p>
            <a:r>
              <a:rPr lang="es-MX" dirty="0" smtClean="0"/>
              <a:t>Representantes de la SSA</a:t>
            </a:r>
          </a:p>
          <a:p>
            <a:endParaRPr lang="es-MX" dirty="0"/>
          </a:p>
        </p:txBody>
      </p:sp>
    </p:spTree>
    <p:extLst>
      <p:ext uri="{BB962C8B-B14F-4D97-AF65-F5344CB8AC3E}">
        <p14:creationId xmlns:p14="http://schemas.microsoft.com/office/powerpoint/2010/main" val="2330031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Mediante el documento en que se expresa el consentimiento informado, el médico y “otros miembros del equipo de salud”, le informan al paciente la naturaleza de la enfermedad que padece, los riesgos de la intervención médica o quirúrgica a que se pretende someterlo y “que requiere”.</a:t>
            </a:r>
            <a:endParaRPr lang="es-MX" dirty="0"/>
          </a:p>
        </p:txBody>
      </p:sp>
    </p:spTree>
    <p:extLst>
      <p:ext uri="{BB962C8B-B14F-4D97-AF65-F5344CB8AC3E}">
        <p14:creationId xmlns:p14="http://schemas.microsoft.com/office/powerpoint/2010/main" val="3889854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Así como, las alternativas terapéuticas y los estudios que se le van a practicar, todo lo anterior en calidad y en cantidad suficientes, para que el paciente decida si está de acuerdo o no, con el protocolo de tratamiento y atención a su salud.</a:t>
            </a:r>
            <a:endParaRPr lang="es-MX" dirty="0"/>
          </a:p>
        </p:txBody>
      </p:sp>
    </p:spTree>
    <p:extLst>
      <p:ext uri="{BB962C8B-B14F-4D97-AF65-F5344CB8AC3E}">
        <p14:creationId xmlns:p14="http://schemas.microsoft.com/office/powerpoint/2010/main" val="3733644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El documento escrito es el resguardo de que el personal médico y otros profesionales de la salud ha informado debidamente y de que el paciente ha comprendido la información</a:t>
            </a:r>
            <a:endParaRPr lang="es-MX" dirty="0"/>
          </a:p>
        </p:txBody>
      </p:sp>
      <mc:AlternateContent xmlns:mc="http://schemas.openxmlformats.org/markup-compatibility/2006">
        <mc:Choice xmlns:p14="http://schemas.microsoft.com/office/powerpoint/2010/main" Requires="p14">
          <p:contentPart p14:bwMode="auto" r:id="rId2">
            <p14:nvContentPartPr>
              <p14:cNvPr id="5" name="4 Entrada de lápiz"/>
              <p14:cNvContentPartPr/>
              <p14:nvPr/>
            </p14:nvContentPartPr>
            <p14:xfrm>
              <a:off x="-2263196" y="4896505"/>
              <a:ext cx="360" cy="360"/>
            </p14:xfrm>
          </p:contentPart>
        </mc:Choice>
        <mc:Fallback>
          <p:pic>
            <p:nvPicPr>
              <p:cNvPr id="5" name="4 Entrada de lápiz"/>
              <p:cNvPicPr/>
              <p:nvPr/>
            </p:nvPicPr>
            <p:blipFill>
              <a:blip r:embed="rId3"/>
              <a:stretch>
                <a:fillRect/>
              </a:stretch>
            </p:blipFill>
            <p:spPr>
              <a:xfrm>
                <a:off x="-2275076" y="4884625"/>
                <a:ext cx="24120" cy="24120"/>
              </a:xfrm>
              <a:prstGeom prst="rect">
                <a:avLst/>
              </a:prstGeom>
            </p:spPr>
          </p:pic>
        </mc:Fallback>
      </mc:AlternateContent>
    </p:spTree>
    <p:extLst>
      <p:ext uri="{BB962C8B-B14F-4D97-AF65-F5344CB8AC3E}">
        <p14:creationId xmlns:p14="http://schemas.microsoft.com/office/powerpoint/2010/main" val="1852699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Por lo tanto podemos afirmar que, el consentimiento informado es la manifestación de una actitud responsable y sustentada en valores éticos, “jurídicos” y bioéticos del personal médico o, de los investigadores en salud, lo cual eleva la calidad de los servicios y garantiza el respeto a la dignidad y a la autonomía de las personas.</a:t>
            </a:r>
            <a:endParaRPr lang="es-MX" dirty="0"/>
          </a:p>
        </p:txBody>
      </p:sp>
    </p:spTree>
    <p:extLst>
      <p:ext uri="{BB962C8B-B14F-4D97-AF65-F5344CB8AC3E}">
        <p14:creationId xmlns:p14="http://schemas.microsoft.com/office/powerpoint/2010/main" val="12915674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Debido a que los valores y objetivos de las personas varían, la mejor elección no siempre es la que prioriza a la salud, sino la que prioriza el máximo bienestar y la autonomía de acuerdo a los valores u objetivos de cada persona.</a:t>
            </a:r>
          </a:p>
          <a:p>
            <a:r>
              <a:rPr lang="es-MX" dirty="0" smtClean="0"/>
              <a:t>Testigos de </a:t>
            </a:r>
            <a:r>
              <a:rPr lang="es-MX" dirty="0" err="1" smtClean="0"/>
              <a:t>Jehova</a:t>
            </a:r>
            <a:r>
              <a:rPr lang="es-MX" dirty="0" smtClean="0"/>
              <a:t>, judíos, católicos, sintoístas, musulmanes, </a:t>
            </a:r>
            <a:r>
              <a:rPr lang="es-MX" dirty="0" err="1" smtClean="0"/>
              <a:t>etc</a:t>
            </a:r>
            <a:endParaRPr lang="es-MX" dirty="0"/>
          </a:p>
        </p:txBody>
      </p:sp>
    </p:spTree>
    <p:extLst>
      <p:ext uri="{BB962C8B-B14F-4D97-AF65-F5344CB8AC3E}">
        <p14:creationId xmlns:p14="http://schemas.microsoft.com/office/powerpoint/2010/main" val="1991524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Por lo tanto, hoy no es el médico el único que decide la mejor alternativa, sino el propio paciente, al que eventualmente podemos orientar “respetuosamente”.</a:t>
            </a:r>
            <a:endParaRPr lang="es-MX" dirty="0"/>
          </a:p>
        </p:txBody>
      </p:sp>
    </p:spTree>
    <p:extLst>
      <p:ext uri="{BB962C8B-B14F-4D97-AF65-F5344CB8AC3E}">
        <p14:creationId xmlns:p14="http://schemas.microsoft.com/office/powerpoint/2010/main" val="2728688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sz="5400" dirty="0" smtClean="0"/>
              <a:t>El consentimiento informado hoy, consta de dos partes</a:t>
            </a:r>
            <a:r>
              <a:rPr lang="es-MX" dirty="0" smtClean="0"/>
              <a:t>.</a:t>
            </a:r>
            <a:endParaRPr lang="es-MX" dirty="0"/>
          </a:p>
        </p:txBody>
      </p:sp>
    </p:spTree>
    <p:extLst>
      <p:ext uri="{BB962C8B-B14F-4D97-AF65-F5344CB8AC3E}">
        <p14:creationId xmlns:p14="http://schemas.microsoft.com/office/powerpoint/2010/main" val="3898146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a:bodyPr>
          <a:lstStyle/>
          <a:p>
            <a:r>
              <a:rPr lang="es-MX" dirty="0" smtClean="0"/>
              <a:t>en la cual el médico, incluso como recomendación en su formación, debía esconder la información al paciente, en virtud de que la idea es que no se le podía involucrar en la toma de decisiones, limitando la información a aquella que se suponía que el paciente podía integrar sin provocarle sufrimiento o angustia. </a:t>
            </a:r>
            <a:endParaRPr lang="es-MX" dirty="0"/>
          </a:p>
        </p:txBody>
      </p:sp>
    </p:spTree>
    <p:extLst>
      <p:ext uri="{BB962C8B-B14F-4D97-AF65-F5344CB8AC3E}">
        <p14:creationId xmlns:p14="http://schemas.microsoft.com/office/powerpoint/2010/main" val="34574369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El derecho a la información:                               La información brindada al paciente debe ser clara, veraz, suficiente, oportuna y objetiva acerca de todo lo relativo al proceso de atención, principalmente el diagnóstico, tratamiento y pronóstico del padecimiento</a:t>
            </a:r>
            <a:endParaRPr lang="es-MX" dirty="0"/>
          </a:p>
        </p:txBody>
      </p:sp>
    </p:spTree>
    <p:extLst>
      <p:ext uri="{BB962C8B-B14F-4D97-AF65-F5344CB8AC3E}">
        <p14:creationId xmlns:p14="http://schemas.microsoft.com/office/powerpoint/2010/main" val="122220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lnSpcReduction="10000"/>
          </a:bodyPr>
          <a:lstStyle/>
          <a:p>
            <a:r>
              <a:rPr lang="es-MX" dirty="0" smtClean="0"/>
              <a:t>De la misma manera es importante dar a conocer los riesgos, los beneficios físicos o emocionales, la duración y las alternativas, “si las hubiera”.  </a:t>
            </a:r>
          </a:p>
          <a:p>
            <a:r>
              <a:rPr lang="es-MX" dirty="0" smtClean="0"/>
              <a:t>Este proceso, incluye comprobar si el paciente “ha entendido la información proporcionada”, propiciar que realice preguntas, dar respuesta a éstas y asesorar en caso de que sea solicitado</a:t>
            </a:r>
            <a:endParaRPr lang="es-MX" dirty="0"/>
          </a:p>
        </p:txBody>
      </p:sp>
    </p:spTree>
    <p:extLst>
      <p:ext uri="{BB962C8B-B14F-4D97-AF65-F5344CB8AC3E}">
        <p14:creationId xmlns:p14="http://schemas.microsoft.com/office/powerpoint/2010/main" val="39730776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a:bodyPr>
          <a:lstStyle/>
          <a:p>
            <a:r>
              <a:rPr lang="es-MX" sz="5400" dirty="0" smtClean="0"/>
              <a:t>Los datos deben darse a personas competentes en términos legales, edad y capacidad mental</a:t>
            </a:r>
            <a:endParaRPr lang="es-MX" sz="5400" dirty="0"/>
          </a:p>
        </p:txBody>
      </p:sp>
    </p:spTree>
    <p:extLst>
      <p:ext uri="{BB962C8B-B14F-4D97-AF65-F5344CB8AC3E}">
        <p14:creationId xmlns:p14="http://schemas.microsoft.com/office/powerpoint/2010/main" val="40345888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En el caso de personas incompetentes por limitaciones en la conciencia, raciocinio o inteligencia; es necesario conseguir la autorización de un representante legal. </a:t>
            </a:r>
          </a:p>
          <a:p>
            <a:r>
              <a:rPr lang="es-MX" dirty="0" smtClean="0"/>
              <a:t>Sin embargo, siempre que sea posible, es deseable tener el asentimiento del paciente; es preciso establecer problemas sobre todo de salud mental</a:t>
            </a:r>
            <a:endParaRPr lang="es-MX" dirty="0"/>
          </a:p>
        </p:txBody>
      </p:sp>
    </p:spTree>
    <p:extLst>
      <p:ext uri="{BB962C8B-B14F-4D97-AF65-F5344CB8AC3E}">
        <p14:creationId xmlns:p14="http://schemas.microsoft.com/office/powerpoint/2010/main" val="13123885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La libertad de elección: Este es posterior, después de haber sido informado adecuadamente, el paciente tiene la posibilidad de otorgar o no el consentimiento, para que se lleven a cabo los procedimientos. Es importante privilegiar la autonomía y establecer las condiciones necesarias para que se ejerza el derecho a decidir.</a:t>
            </a:r>
            <a:endParaRPr lang="es-MX" dirty="0"/>
          </a:p>
        </p:txBody>
      </p:sp>
    </p:spTree>
    <p:extLst>
      <p:ext uri="{BB962C8B-B14F-4D97-AF65-F5344CB8AC3E}">
        <p14:creationId xmlns:p14="http://schemas.microsoft.com/office/powerpoint/2010/main" val="14250848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Cuando se trata de un procedimiento de “riesgo mayor al mínimo”*, el consentimiento debe ser expresado y comprobado por escrito, mediante un “formulario específico”, firmado y que será parte del expediente clínico. </a:t>
            </a:r>
            <a:endParaRPr lang="es-MX" dirty="0"/>
          </a:p>
        </p:txBody>
      </p:sp>
    </p:spTree>
    <p:extLst>
      <p:ext uri="{BB962C8B-B14F-4D97-AF65-F5344CB8AC3E}">
        <p14:creationId xmlns:p14="http://schemas.microsoft.com/office/powerpoint/2010/main" val="19254992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fontScale="70000" lnSpcReduction="20000"/>
          </a:bodyPr>
          <a:lstStyle/>
          <a:p>
            <a:r>
              <a:rPr lang="es-MX" sz="3400" dirty="0" smtClean="0"/>
              <a:t>En estos casos, el paciente podrá:</a:t>
            </a:r>
          </a:p>
          <a:p>
            <a:r>
              <a:rPr lang="es-MX" sz="3400" dirty="0" smtClean="0"/>
              <a:t>Aceptar o rechazar los procedimientos propuestos que le ocasionen dolor, sufrimiento, que afecten la calidad de su vida o su dignidad. </a:t>
            </a:r>
          </a:p>
          <a:p>
            <a:r>
              <a:rPr lang="es-MX" sz="3400" dirty="0" smtClean="0"/>
              <a:t>No ser sometido a riesgos. Cuando el riesgo sea importante, si es posible, ofrecer al paciente más de una opción y solicitarle su consentimiento en forma implícita o explícita, oral o escrita; después de haberse cerciorado que el paciente comprendió la información recibida, incluyendo recomendaciones, debiendo dar su aceptación en forma libre y sin coacción. Si no le quedó claro, el paciente tiene derecho a hacer las preguntas que considere necesarias, antes de autorizar o no. </a:t>
            </a:r>
          </a:p>
          <a:p>
            <a:r>
              <a:rPr lang="es-MX" sz="3400" dirty="0" smtClean="0"/>
              <a:t>Preservar la calidad de su vida.</a:t>
            </a:r>
          </a:p>
          <a:p>
            <a:endParaRPr lang="es-MX" dirty="0"/>
          </a:p>
        </p:txBody>
      </p:sp>
    </p:spTree>
    <p:extLst>
      <p:ext uri="{BB962C8B-B14F-4D97-AF65-F5344CB8AC3E}">
        <p14:creationId xmlns:p14="http://schemas.microsoft.com/office/powerpoint/2010/main" val="4223558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fontScale="70000" lnSpcReduction="20000"/>
          </a:bodyPr>
          <a:lstStyle/>
          <a:p>
            <a:r>
              <a:rPr lang="es-MX" b="1" dirty="0" smtClean="0"/>
              <a:t>Por otro lado, el consentimiento informado incluye los siguiente conceptos: </a:t>
            </a:r>
          </a:p>
          <a:p>
            <a:r>
              <a:rPr lang="es-MX" dirty="0" smtClean="0"/>
              <a:t>1. Derecho a la información:  1. Conocer la reglamentación y normatividad de los establecimientos de salud y en particular de los hospitales donde va a recibir atención, aplicables a su conducta como paciente. Si no lo sabe debe ser informado, acerca de quien es el médico responsable de su atención. </a:t>
            </a:r>
          </a:p>
          <a:p>
            <a:r>
              <a:rPr lang="es-MX" dirty="0" smtClean="0"/>
              <a:t>2. Ser informado con veracidad, claridad, suficiencia y objetividad, de todo lo relativo al proceso de su atención y particularmente lo relacionado con el programa de estudio y tratamiento, con el diagnóstico </a:t>
            </a:r>
            <a:r>
              <a:rPr lang="es-MX" dirty="0" err="1" smtClean="0"/>
              <a:t>presuncional</a:t>
            </a:r>
            <a:r>
              <a:rPr lang="es-MX" dirty="0" smtClean="0"/>
              <a:t> o definitivo o el pronóstico de su padecimiento. El médico debe verificar  que el paciente haya comprendido la información que se le proporcionó. </a:t>
            </a:r>
          </a:p>
        </p:txBody>
      </p:sp>
    </p:spTree>
    <p:extLst>
      <p:ext uri="{BB962C8B-B14F-4D97-AF65-F5344CB8AC3E}">
        <p14:creationId xmlns:p14="http://schemas.microsoft.com/office/powerpoint/2010/main" val="27744637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fontScale="85000" lnSpcReduction="10000"/>
          </a:bodyPr>
          <a:lstStyle/>
          <a:p>
            <a:r>
              <a:rPr lang="es-MX" dirty="0" smtClean="0"/>
              <a:t>Por otro lado, el consentimiento informado incluye los siguiente conceptos: </a:t>
            </a:r>
          </a:p>
          <a:p>
            <a:r>
              <a:rPr lang="es-MX" dirty="0" smtClean="0"/>
              <a:t>3. Que previamente a la realización de cualquier procedimiento o tratamiento, se le informe sobre el mismo, incluyendo los beneficios que se espera lograr, las molestias que le ocasionará, los riesgos  significativos asociados, posibilidad de complicaciones y consecuencias adversas, así como la duración de las discapacidades que pudieran ocurrir. </a:t>
            </a:r>
          </a:p>
          <a:p>
            <a:r>
              <a:rPr lang="es-MX" dirty="0" smtClean="0"/>
              <a:t>4. Conocer las expectativas de curación, control, mejoría o paliación de su enfermedad. </a:t>
            </a:r>
          </a:p>
          <a:p>
            <a:endParaRPr lang="es-MX" dirty="0"/>
          </a:p>
        </p:txBody>
      </p:sp>
    </p:spTree>
    <p:extLst>
      <p:ext uri="{BB962C8B-B14F-4D97-AF65-F5344CB8AC3E}">
        <p14:creationId xmlns:p14="http://schemas.microsoft.com/office/powerpoint/2010/main" val="24999928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a:xfrm>
            <a:off x="467544" y="1628800"/>
            <a:ext cx="8229600" cy="4525963"/>
          </a:xfrm>
        </p:spPr>
        <p:txBody>
          <a:bodyPr>
            <a:normAutofit fontScale="92500" lnSpcReduction="10000"/>
          </a:bodyPr>
          <a:lstStyle/>
          <a:p>
            <a:r>
              <a:rPr lang="es-MX" dirty="0" smtClean="0"/>
              <a:t>Por otro lado, el consentimiento informado incluye los siguiente conceptos: </a:t>
            </a:r>
          </a:p>
          <a:p>
            <a:r>
              <a:rPr lang="es-MX" dirty="0" smtClean="0"/>
              <a:t>5. Ser asesorado y que se le otorgue más información cuando la solicite. </a:t>
            </a:r>
          </a:p>
          <a:p>
            <a:r>
              <a:rPr lang="es-MX" dirty="0" smtClean="0"/>
              <a:t>6. Conocer los riesgos de tipo físico, emocional o de otra índole, así como los beneficios esperados, de los proyectos de investigación en que se le proponga participar. </a:t>
            </a:r>
          </a:p>
          <a:p>
            <a:r>
              <a:rPr lang="es-MX" dirty="0" smtClean="0"/>
              <a:t>7. Que se de respuesta a sus preguntas y se aclaren sus dudas</a:t>
            </a:r>
          </a:p>
          <a:p>
            <a:endParaRPr lang="es-MX" dirty="0"/>
          </a:p>
        </p:txBody>
      </p:sp>
    </p:spTree>
    <p:extLst>
      <p:ext uri="{BB962C8B-B14F-4D97-AF65-F5344CB8AC3E}">
        <p14:creationId xmlns:p14="http://schemas.microsoft.com/office/powerpoint/2010/main" val="3540602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a:bodyPr>
          <a:lstStyle/>
          <a:p>
            <a:r>
              <a:rPr lang="es-MX" dirty="0" smtClean="0"/>
              <a:t>En el Juramento Hipocrático , el aspirante que pretendía ser admitido en el gremio médico debía prometer solemnemente durante su rito iniciático cumplir todas y cada una de las cláusulas que integran el texto.</a:t>
            </a:r>
            <a:endParaRPr lang="es-MX" dirty="0"/>
          </a:p>
        </p:txBody>
      </p:sp>
    </p:spTree>
    <p:extLst>
      <p:ext uri="{BB962C8B-B14F-4D97-AF65-F5344CB8AC3E}">
        <p14:creationId xmlns:p14="http://schemas.microsoft.com/office/powerpoint/2010/main" val="41376684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a:bodyPr>
          <a:lstStyle/>
          <a:p>
            <a:r>
              <a:rPr lang="es-MX" sz="4400" dirty="0" smtClean="0"/>
              <a:t>Las situaciones en que se requiere el consentimiento informado escrito, de acuerdo a la Norma Oficial Mexicana del Expediente Clínico son las siguientes:</a:t>
            </a:r>
            <a:endParaRPr lang="es-MX" sz="4400" dirty="0"/>
          </a:p>
        </p:txBody>
      </p:sp>
    </p:spTree>
    <p:extLst>
      <p:ext uri="{BB962C8B-B14F-4D97-AF65-F5344CB8AC3E}">
        <p14:creationId xmlns:p14="http://schemas.microsoft.com/office/powerpoint/2010/main" val="25569366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◦Hospitalización en pacientes psiquiátricos, por mandato judicial, urgencia, peligro de quienes viven con él y riesgo de suicidio, entre otros.</a:t>
            </a:r>
          </a:p>
          <a:p>
            <a:r>
              <a:rPr lang="es-MX" dirty="0" smtClean="0"/>
              <a:t>◦Intervención quirúrgica.</a:t>
            </a:r>
          </a:p>
          <a:p>
            <a:endParaRPr lang="es-MX" dirty="0"/>
          </a:p>
        </p:txBody>
      </p:sp>
    </p:spTree>
    <p:extLst>
      <p:ext uri="{BB962C8B-B14F-4D97-AF65-F5344CB8AC3E}">
        <p14:creationId xmlns:p14="http://schemas.microsoft.com/office/powerpoint/2010/main" val="20967864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◦Procedimientos para el control de la fertilidad.</a:t>
            </a:r>
          </a:p>
          <a:p>
            <a:r>
              <a:rPr lang="es-MX" dirty="0" smtClean="0"/>
              <a:t>◦Participación en protocolos de investigación.</a:t>
            </a:r>
          </a:p>
          <a:p>
            <a:r>
              <a:rPr lang="es-MX" dirty="0" smtClean="0"/>
              <a:t>◦Procedimientos diagnósticos o terapéuticos que impliquen riesgos físicos, emocionales o morales.</a:t>
            </a:r>
          </a:p>
          <a:p>
            <a:endParaRPr lang="es-MX" dirty="0"/>
          </a:p>
        </p:txBody>
      </p:sp>
    </p:spTree>
    <p:extLst>
      <p:ext uri="{BB962C8B-B14F-4D97-AF65-F5344CB8AC3E}">
        <p14:creationId xmlns:p14="http://schemas.microsoft.com/office/powerpoint/2010/main" val="37168723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◦Procedimientos invasivos.</a:t>
            </a:r>
          </a:p>
          <a:p>
            <a:r>
              <a:rPr lang="es-MX" dirty="0" smtClean="0"/>
              <a:t>◦Procedimientos que produzcan dolor físico o emocional.</a:t>
            </a:r>
          </a:p>
          <a:p>
            <a:r>
              <a:rPr lang="es-MX" dirty="0" smtClean="0"/>
              <a:t>◦Procedimientos socialmente invasivos y que provoquen exclusión o estigmatización.</a:t>
            </a:r>
          </a:p>
          <a:p>
            <a:endParaRPr lang="es-MX" dirty="0"/>
          </a:p>
        </p:txBody>
      </p:sp>
    </p:spTree>
    <p:extLst>
      <p:ext uri="{BB962C8B-B14F-4D97-AF65-F5344CB8AC3E}">
        <p14:creationId xmlns:p14="http://schemas.microsoft.com/office/powerpoint/2010/main" val="11719975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sz="4800" dirty="0" smtClean="0"/>
              <a:t>NORMA Oficial Mexicana NOM-004-SSA3-2012, del expediente clínico</a:t>
            </a:r>
            <a:r>
              <a:rPr lang="es-MX" dirty="0" smtClean="0"/>
              <a:t>.</a:t>
            </a:r>
            <a:endParaRPr lang="es-MX" dirty="0"/>
          </a:p>
        </p:txBody>
      </p:sp>
    </p:spTree>
    <p:extLst>
      <p:ext uri="{BB962C8B-B14F-4D97-AF65-F5344CB8AC3E}">
        <p14:creationId xmlns:p14="http://schemas.microsoft.com/office/powerpoint/2010/main" val="40517208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fontScale="92500" lnSpcReduction="10000"/>
          </a:bodyPr>
          <a:lstStyle/>
          <a:p>
            <a:r>
              <a:rPr lang="es-MX" dirty="0" smtClean="0"/>
              <a:t>Norma Oficial Mexicana NOM-003-SSA2-1993, Para la disposición de sangre humana y sus componentes con fines terapéuticos.</a:t>
            </a:r>
          </a:p>
          <a:p>
            <a:r>
              <a:rPr lang="es-MX" dirty="0" smtClean="0"/>
              <a:t>Norma Oficial Mexicana NOM-005-SSA2-1993, De los servicios de planificación familiar.</a:t>
            </a:r>
          </a:p>
          <a:p>
            <a:r>
              <a:rPr lang="es-MX" dirty="0" smtClean="0"/>
              <a:t>Norma Oficial Mexicana NOM-006-SSA2-1993, Para la prevención y control de la tuberculosis en la atención primaria a la salud.</a:t>
            </a:r>
          </a:p>
          <a:p>
            <a:r>
              <a:rPr lang="es-MX" dirty="0" smtClean="0"/>
              <a:t>Norma Oficial Mexicana NOM-006-SSA3-2011, Para la práctica de anestesiología.</a:t>
            </a:r>
          </a:p>
        </p:txBody>
      </p:sp>
    </p:spTree>
    <p:extLst>
      <p:ext uri="{BB962C8B-B14F-4D97-AF65-F5344CB8AC3E}">
        <p14:creationId xmlns:p14="http://schemas.microsoft.com/office/powerpoint/2010/main" val="14223321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fontScale="77500" lnSpcReduction="20000"/>
          </a:bodyPr>
          <a:lstStyle/>
          <a:p>
            <a:r>
              <a:rPr lang="es-MX" dirty="0" smtClean="0"/>
              <a:t>Norma Oficial Mexicana NOM-007-SSA2-1993, Atención de la mujer durante el embarazo, parto y puerperio y del recién nacido. Criterios y procedimientos para la prestación del servicio.</a:t>
            </a:r>
          </a:p>
          <a:p>
            <a:r>
              <a:rPr lang="es-MX" dirty="0" smtClean="0"/>
              <a:t>Norma Oficial Mexicana NOM-010-SSA2-2010, Para la prevención y control de la infección por Virus de la Inmunodeficiencia Humana.</a:t>
            </a:r>
          </a:p>
          <a:p>
            <a:r>
              <a:rPr lang="es-MX" dirty="0" smtClean="0"/>
              <a:t>Norma Oficial Mexicana NOM-013-SSA2-2006, Para la prevención y control de enfermedades bucales.</a:t>
            </a:r>
          </a:p>
          <a:p>
            <a:r>
              <a:rPr lang="es-MX" dirty="0" smtClean="0"/>
              <a:t>Norma Oficial Mexicana NOM-014-SSA2-1994, Para la prevención, detección, diagnóstico, tratamiento, control y vigilancia epidemiológica del cáncer </a:t>
            </a:r>
            <a:r>
              <a:rPr lang="es-MX" dirty="0" err="1" smtClean="0"/>
              <a:t>cérvico</a:t>
            </a:r>
            <a:r>
              <a:rPr lang="es-MX" dirty="0" smtClean="0"/>
              <a:t> uterino.</a:t>
            </a:r>
          </a:p>
          <a:p>
            <a:endParaRPr lang="es-MX" dirty="0"/>
          </a:p>
        </p:txBody>
      </p:sp>
    </p:spTree>
    <p:extLst>
      <p:ext uri="{BB962C8B-B14F-4D97-AF65-F5344CB8AC3E}">
        <p14:creationId xmlns:p14="http://schemas.microsoft.com/office/powerpoint/2010/main" val="9404155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lnSpcReduction="10000"/>
          </a:bodyPr>
          <a:lstStyle/>
          <a:p>
            <a:r>
              <a:rPr lang="es-MX" dirty="0" smtClean="0"/>
              <a:t>Norma Oficial Mexicana NOM-015-SSA2-1994, Para la prevención, tratamiento y control de la diabetes mellitus en la atención primaria.</a:t>
            </a:r>
          </a:p>
          <a:p>
            <a:r>
              <a:rPr lang="es-MX" dirty="0" smtClean="0"/>
              <a:t>Norma Oficial Mexicana NOM-017-SSA2-1994, Para la vigilancia epidemiológica.</a:t>
            </a:r>
          </a:p>
          <a:p>
            <a:r>
              <a:rPr lang="es-MX" dirty="0" smtClean="0"/>
              <a:t> Norma Oficial Mexicana NOM-025-SSA2-1994, Para la prestación de servicios de salud en unidades de atención integral hospitalaria médico-psiquiátrica.</a:t>
            </a:r>
          </a:p>
          <a:p>
            <a:endParaRPr lang="es-MX" dirty="0"/>
          </a:p>
        </p:txBody>
      </p:sp>
    </p:spTree>
    <p:extLst>
      <p:ext uri="{BB962C8B-B14F-4D97-AF65-F5344CB8AC3E}">
        <p14:creationId xmlns:p14="http://schemas.microsoft.com/office/powerpoint/2010/main" val="18931238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a:bodyPr>
          <a:lstStyle/>
          <a:p>
            <a:r>
              <a:rPr lang="es-MX" dirty="0" smtClean="0"/>
              <a:t>Norma Oficial Mexicana NOM-028-SSA2-2009, Para la prevención, tratamiento y control de las adicciones.</a:t>
            </a:r>
          </a:p>
          <a:p>
            <a:r>
              <a:rPr lang="es-MX" dirty="0" smtClean="0"/>
              <a:t>Norma Oficial Mexicana NOM-031-SSA2-1999, Para la atención a la salud del niño.</a:t>
            </a:r>
          </a:p>
          <a:p>
            <a:r>
              <a:rPr lang="es-MX" dirty="0" smtClean="0"/>
              <a:t>Norma Oficial Mexicana NOM-040-SSA2-2004, En materia de información en salud.</a:t>
            </a:r>
          </a:p>
        </p:txBody>
      </p:sp>
    </p:spTree>
    <p:extLst>
      <p:ext uri="{BB962C8B-B14F-4D97-AF65-F5344CB8AC3E}">
        <p14:creationId xmlns:p14="http://schemas.microsoft.com/office/powerpoint/2010/main" val="826554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a:bodyPr>
          <a:lstStyle/>
          <a:p>
            <a:r>
              <a:rPr lang="es-MX" dirty="0" smtClean="0"/>
              <a:t>Norma Oficial Mexicana NOM-046-SSA2-2005, Violencia familiar, sexual y contra las mujeres. Criterios para la prevención y atención.</a:t>
            </a:r>
          </a:p>
          <a:p>
            <a:r>
              <a:rPr lang="es-MX" dirty="0" smtClean="0"/>
              <a:t>Norma Oficial Mexicana NOM-206-SSA1-2002, Regulación de los servicios de salud. Que establece los criterios de funcionamiento y atención en los servicios de urgencias de los establecimientos de atención médica</a:t>
            </a:r>
          </a:p>
          <a:p>
            <a:endParaRPr lang="es-MX" dirty="0"/>
          </a:p>
        </p:txBody>
      </p:sp>
    </p:spTree>
    <p:extLst>
      <p:ext uri="{BB962C8B-B14F-4D97-AF65-F5344CB8AC3E}">
        <p14:creationId xmlns:p14="http://schemas.microsoft.com/office/powerpoint/2010/main" val="1107644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a:bodyPr>
          <a:lstStyle/>
          <a:p>
            <a:r>
              <a:rPr lang="es-MX" dirty="0" smtClean="0"/>
              <a:t> Entre ellas, la tercera, cuarta y sexta contienen los preceptos relativos a la toma de decisiones médicas y su contenido. La relación sanitaria se establece como una relación de autoridad, en la cual el médico decide lo mejor para el paciente pero sin contar con su voluntad, y éste se halla en una posición pasiva de subordinación implícita al médico</a:t>
            </a:r>
            <a:endParaRPr lang="es-MX" dirty="0"/>
          </a:p>
        </p:txBody>
      </p:sp>
    </p:spTree>
    <p:extLst>
      <p:ext uri="{BB962C8B-B14F-4D97-AF65-F5344CB8AC3E}">
        <p14:creationId xmlns:p14="http://schemas.microsoft.com/office/powerpoint/2010/main" val="37596289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En los casos de</a:t>
            </a:r>
            <a:r>
              <a:rPr lang="es-MX" b="1" i="1" dirty="0" smtClean="0"/>
              <a:t> urgencias </a:t>
            </a:r>
            <a:r>
              <a:rPr lang="es-MX" dirty="0" smtClean="0"/>
              <a:t>en los que no existe la oportunidad de hablar con los familiares, y tampoco es posible obtener la autorización del paciente, el médico puede actuar por medio del </a:t>
            </a:r>
            <a:r>
              <a:rPr lang="es-MX" b="1" i="1" u="sng" dirty="0" smtClean="0"/>
              <a:t>privilegio terapéutico</a:t>
            </a:r>
            <a:r>
              <a:rPr lang="es-MX" dirty="0" smtClean="0"/>
              <a:t>, solamente hasta estabilizar al paciente y entonces informar al paciente o a sus familiares</a:t>
            </a:r>
            <a:endParaRPr lang="es-MX" dirty="0"/>
          </a:p>
        </p:txBody>
      </p:sp>
    </p:spTree>
    <p:extLst>
      <p:ext uri="{BB962C8B-B14F-4D97-AF65-F5344CB8AC3E}">
        <p14:creationId xmlns:p14="http://schemas.microsoft.com/office/powerpoint/2010/main" val="8329033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Esto debe quedar bien fundamentado en el expediente clínico. No debe llevarse a cabo un procedimiento en contra de la voluntad de un paciente competente, aún y cuando la familia lo autorice.</a:t>
            </a:r>
            <a:endParaRPr lang="es-MX" dirty="0"/>
          </a:p>
        </p:txBody>
      </p:sp>
    </p:spTree>
    <p:extLst>
      <p:ext uri="{BB962C8B-B14F-4D97-AF65-F5344CB8AC3E}">
        <p14:creationId xmlns:p14="http://schemas.microsoft.com/office/powerpoint/2010/main" val="37172716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fontScale="92500" lnSpcReduction="20000"/>
          </a:bodyPr>
          <a:lstStyle/>
          <a:p>
            <a:r>
              <a:rPr lang="es-MX" dirty="0" smtClean="0"/>
              <a:t>Existen pronunciamientos claros acerca de la obligatoriedad del consentimiento informado en: </a:t>
            </a:r>
          </a:p>
          <a:p>
            <a:r>
              <a:rPr lang="es-MX" dirty="0" smtClean="0"/>
              <a:t>Ley General de Salud. </a:t>
            </a:r>
          </a:p>
          <a:p>
            <a:r>
              <a:rPr lang="es-MX" dirty="0" smtClean="0"/>
              <a:t>Reglamento de la Ley General de Salud. </a:t>
            </a:r>
          </a:p>
          <a:p>
            <a:r>
              <a:rPr lang="es-MX" dirty="0" smtClean="0"/>
              <a:t>Leyes Estatales de Salud.</a:t>
            </a:r>
          </a:p>
          <a:p>
            <a:r>
              <a:rPr lang="es-MX" dirty="0" smtClean="0"/>
              <a:t>Reglamento de Servicios Médicos del IMSS.</a:t>
            </a:r>
          </a:p>
          <a:p>
            <a:r>
              <a:rPr lang="es-MX" dirty="0" smtClean="0"/>
              <a:t>Normas Oficiales Mexicanas. </a:t>
            </a:r>
          </a:p>
          <a:p>
            <a:r>
              <a:rPr lang="es-MX" dirty="0" smtClean="0"/>
              <a:t>Comisión Nacional de Certificación de Establecimientos de Salud.</a:t>
            </a:r>
          </a:p>
          <a:p>
            <a:r>
              <a:rPr lang="es-MX" dirty="0" smtClean="0"/>
              <a:t>Cartas de los Derechos de los Pacientes.</a:t>
            </a:r>
            <a:endParaRPr lang="es-MX" dirty="0"/>
          </a:p>
        </p:txBody>
      </p:sp>
    </p:spTree>
    <p:extLst>
      <p:ext uri="{BB962C8B-B14F-4D97-AF65-F5344CB8AC3E}">
        <p14:creationId xmlns:p14="http://schemas.microsoft.com/office/powerpoint/2010/main" val="15893602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a:bodyPr>
          <a:lstStyle/>
          <a:p>
            <a:r>
              <a:rPr lang="es-MX" dirty="0" smtClean="0"/>
              <a:t>no debe desconocerse que en el ámbito hospitalario son de aplicación rigurosa los derechos fundamentales recogidos en primer lugar en la Constitución, en los Tratados y Convenios internacionales suscritos por el Ejecutivo y aprobados por el Senado y las leyes secundarias, </a:t>
            </a:r>
            <a:r>
              <a:rPr lang="es-MX" u="sng" dirty="0" smtClean="0"/>
              <a:t>si bien, existen ciertas peculiaridades como los son, por ejemplo, dentro del ámbito penitenciario o militar</a:t>
            </a:r>
            <a:endParaRPr lang="es-MX" u="sng" dirty="0"/>
          </a:p>
        </p:txBody>
      </p:sp>
    </p:spTree>
    <p:extLst>
      <p:ext uri="{BB962C8B-B14F-4D97-AF65-F5344CB8AC3E}">
        <p14:creationId xmlns:p14="http://schemas.microsoft.com/office/powerpoint/2010/main" val="29996634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a:bodyPr>
          <a:lstStyle/>
          <a:p>
            <a:r>
              <a:rPr lang="es-MX" dirty="0" smtClean="0"/>
              <a:t> Citamos sólo a título de ejemplo, la Declaración Universal de Derechos Humanos de 10 de diciembre de 1948, el Convenio de Oviedo, Convenio para la Protección de los Derechos Humanos y la Dignidad del Ser Humano con Respecto a las Aplicaciones de la Biología y de la Medicina</a:t>
            </a:r>
          </a:p>
          <a:p>
            <a:endParaRPr lang="es-MX" u="sng" dirty="0"/>
          </a:p>
        </p:txBody>
      </p:sp>
    </p:spTree>
    <p:extLst>
      <p:ext uri="{BB962C8B-B14F-4D97-AF65-F5344CB8AC3E}">
        <p14:creationId xmlns:p14="http://schemas.microsoft.com/office/powerpoint/2010/main" val="22927516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Con el advenimiento de nuevos paradigmas de atención a la salud, en donde se observa un desarrollo vertiginoso de la ciencia y la tecnología, ha ocurrido un deterioro progresivo de los principios éticos en la sociedad.</a:t>
            </a:r>
            <a:endParaRPr lang="es-MX" dirty="0"/>
          </a:p>
        </p:txBody>
      </p:sp>
    </p:spTree>
    <p:extLst>
      <p:ext uri="{BB962C8B-B14F-4D97-AF65-F5344CB8AC3E}">
        <p14:creationId xmlns:p14="http://schemas.microsoft.com/office/powerpoint/2010/main" val="2507202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lnSpcReduction="10000"/>
          </a:bodyPr>
          <a:lstStyle/>
          <a:p>
            <a:r>
              <a:rPr lang="es-MX" dirty="0" smtClean="0"/>
              <a:t>El sector salud no es ajeno a estas condiciones, el personal de la salud se ha empobrecido y se han incrementado las demandas y querellas en contra de ellos, todas las instituciones de salud en el país, sufren un creciente desabasto de medicamentos y otros insumos en salud, la corrupción ha permeado en quien otrora era considerado paladín de los valores y la </a:t>
            </a:r>
            <a:r>
              <a:rPr lang="es-MX" dirty="0" err="1" smtClean="0"/>
              <a:t>honestida</a:t>
            </a:r>
            <a:endParaRPr lang="es-MX" dirty="0"/>
          </a:p>
        </p:txBody>
      </p:sp>
    </p:spTree>
    <p:extLst>
      <p:ext uri="{BB962C8B-B14F-4D97-AF65-F5344CB8AC3E}">
        <p14:creationId xmlns:p14="http://schemas.microsoft.com/office/powerpoint/2010/main" val="37251271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fontScale="92500" lnSpcReduction="10000"/>
          </a:bodyPr>
          <a:lstStyle/>
          <a:p>
            <a:r>
              <a:rPr lang="es-MX" dirty="0" smtClean="0"/>
              <a:t>En 1947 el Tribunal Internacional de </a:t>
            </a:r>
            <a:r>
              <a:rPr lang="es-MX" dirty="0" err="1" smtClean="0"/>
              <a:t>Nuremberg</a:t>
            </a:r>
            <a:r>
              <a:rPr lang="es-MX" dirty="0" smtClean="0"/>
              <a:t>, emitió el Código, donde se precisan los lineamientos que debe cumplir la investigación con individuos humanos.</a:t>
            </a:r>
          </a:p>
          <a:p>
            <a:r>
              <a:rPr lang="es-MX" dirty="0" smtClean="0"/>
              <a:t>Actualizado en 1964 en la Asamblea Médica Mundial, reunida en Helsinki.</a:t>
            </a:r>
          </a:p>
          <a:p>
            <a:r>
              <a:rPr lang="es-MX" dirty="0" smtClean="0"/>
              <a:t>Han sido sujetas a revisión y enmiendas por la misma Asamblea, en Tokio en 1975, Venecia en 1983, Hong Kong en 1989, Somerset West en 1996 y Edimburgo, Escocia en 2000.</a:t>
            </a:r>
            <a:endParaRPr lang="es-MX" dirty="0"/>
          </a:p>
        </p:txBody>
      </p:sp>
    </p:spTree>
    <p:extLst>
      <p:ext uri="{BB962C8B-B14F-4D97-AF65-F5344CB8AC3E}">
        <p14:creationId xmlns:p14="http://schemas.microsoft.com/office/powerpoint/2010/main" val="32525753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La Comisión Nacional de Arbitraje Médico presentó siete Recomendaciones para Mejorar la Práctica de la Medicina, todas ellas con un profundo sentido ético, mismas que se enuncian a continuación:</a:t>
            </a:r>
            <a:endParaRPr lang="es-MX" dirty="0"/>
          </a:p>
        </p:txBody>
      </p:sp>
    </p:spTree>
    <p:extLst>
      <p:ext uri="{BB962C8B-B14F-4D97-AF65-F5344CB8AC3E}">
        <p14:creationId xmlns:p14="http://schemas.microsoft.com/office/powerpoint/2010/main" val="41183508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fontScale="92500"/>
          </a:bodyPr>
          <a:lstStyle/>
          <a:p>
            <a:r>
              <a:rPr lang="es-MX" dirty="0" smtClean="0"/>
              <a:t>1. Relación médico-paciente respetuosa, donde se indican elementos como la oportunidad de la atención, comunicación adecuada, confidencialidad e información sobre el pronóstico. </a:t>
            </a:r>
          </a:p>
          <a:p>
            <a:r>
              <a:rPr lang="es-MX" dirty="0" smtClean="0"/>
              <a:t>2. Consentimiento informado antes de una intervención con riesgo o para ser sujeto de un proyecto de investigación. </a:t>
            </a:r>
          </a:p>
          <a:p>
            <a:r>
              <a:rPr lang="es-MX" dirty="0" smtClean="0"/>
              <a:t>3. Contar con registros en su expediente clínico. </a:t>
            </a:r>
          </a:p>
        </p:txBody>
      </p:sp>
    </p:spTree>
    <p:extLst>
      <p:ext uri="{BB962C8B-B14F-4D97-AF65-F5344CB8AC3E}">
        <p14:creationId xmlns:p14="http://schemas.microsoft.com/office/powerpoint/2010/main" val="4211294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lnSpcReduction="10000"/>
          </a:bodyPr>
          <a:lstStyle/>
          <a:p>
            <a:r>
              <a:rPr lang="es-MX" dirty="0" smtClean="0"/>
              <a:t> Como resultado del advenimiento del positivismo, nace una nueva praxis de la medicina, con la aplicación del método científico a la experimentación y a la clínica, esto sucede a partir del siglo XIX y la “medicina experimental impone su ley” . Lo que lleva desde el siglo XIX a una serie de violaciones y trasgresiones a los más elementales derechos de los pacientes, los casos son ampliamente conocidos.</a:t>
            </a:r>
            <a:endParaRPr lang="es-MX" dirty="0"/>
          </a:p>
        </p:txBody>
      </p:sp>
    </p:spTree>
    <p:extLst>
      <p:ext uri="{BB962C8B-B14F-4D97-AF65-F5344CB8AC3E}">
        <p14:creationId xmlns:p14="http://schemas.microsoft.com/office/powerpoint/2010/main" val="24642225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lnSpcReduction="10000"/>
          </a:bodyPr>
          <a:lstStyle/>
          <a:p>
            <a:r>
              <a:rPr lang="es-MX" dirty="0" smtClean="0"/>
              <a:t>4. Actuar en congruencia con los conocimientos médicos vigentes, evitar la medicina defensiva. </a:t>
            </a:r>
          </a:p>
          <a:p>
            <a:r>
              <a:rPr lang="es-MX" dirty="0" smtClean="0"/>
              <a:t>5. Atender pacientes solamente cuando se está facultado para ello, mediante el título o diploma de la especialidad que se trate; no participar en prácticas delictivas como; aborto, eutanasia y falsos certificados médicos. </a:t>
            </a:r>
          </a:p>
          <a:p>
            <a:endParaRPr lang="es-MX" dirty="0"/>
          </a:p>
        </p:txBody>
      </p:sp>
    </p:spTree>
    <p:extLst>
      <p:ext uri="{BB962C8B-B14F-4D97-AF65-F5344CB8AC3E}">
        <p14:creationId xmlns:p14="http://schemas.microsoft.com/office/powerpoint/2010/main" val="36740660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6. Referir al paciente cuando no cuente con los recursos para su atención. </a:t>
            </a:r>
          </a:p>
          <a:p>
            <a:r>
              <a:rPr lang="es-MX" dirty="0" smtClean="0"/>
              <a:t>7. Atender las urgencias; no abandonar al paciente, inclusive en casos de: huelga, catástrofe o epidemia, inclusive con riesgo para el médico. </a:t>
            </a:r>
          </a:p>
          <a:p>
            <a:pPr marL="0" indent="0">
              <a:buNone/>
            </a:pPr>
            <a:endParaRPr lang="es-MX" dirty="0" smtClean="0"/>
          </a:p>
        </p:txBody>
      </p:sp>
    </p:spTree>
    <p:extLst>
      <p:ext uri="{BB962C8B-B14F-4D97-AF65-F5344CB8AC3E}">
        <p14:creationId xmlns:p14="http://schemas.microsoft.com/office/powerpoint/2010/main" val="26301884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Dentro de los cambios que han surgido en la ética médica moderna, a raíz de la Declaración de los Derechos Humanos en Ginebra y de la Declaración de Helsinki, los derechos de los pacientes han tomado </a:t>
            </a:r>
            <a:r>
              <a:rPr lang="es-MX" b="1" i="1" dirty="0" smtClean="0"/>
              <a:t>una gran relevancia</a:t>
            </a:r>
            <a:r>
              <a:rPr lang="es-MX" dirty="0" smtClean="0"/>
              <a:t>. </a:t>
            </a:r>
            <a:endParaRPr lang="es-MX" dirty="0"/>
          </a:p>
        </p:txBody>
      </p:sp>
    </p:spTree>
    <p:extLst>
      <p:ext uri="{BB962C8B-B14F-4D97-AF65-F5344CB8AC3E}">
        <p14:creationId xmlns:p14="http://schemas.microsoft.com/office/powerpoint/2010/main" val="22572876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Con referencia tal consentimiento informado existen pronunciamientos explícitos en relación a: métodos de control de la fertilidad emitidos en la Conferencia Internacional sobre Planeación y Desarrollo en el Cairo en 1994 y en la Cuarta Conferencia Mundial sobre la Mujer en Beijing.</a:t>
            </a:r>
            <a:endParaRPr lang="es-MX" dirty="0"/>
          </a:p>
        </p:txBody>
      </p:sp>
    </p:spTree>
    <p:extLst>
      <p:ext uri="{BB962C8B-B14F-4D97-AF65-F5344CB8AC3E}">
        <p14:creationId xmlns:p14="http://schemas.microsoft.com/office/powerpoint/2010/main" val="38170529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En cuanto a la decisión libre, responsable, informada y sin coacción para la aplicación de métodos anticonceptivos, se deben otorgar por escrito en caso de métodos permanentes; la aplicación de la prohibición de llevar a cabo métodos anticonceptivos en forma obligada y la prohibición de esterilización forzada. </a:t>
            </a:r>
            <a:endParaRPr lang="es-MX" dirty="0"/>
          </a:p>
        </p:txBody>
      </p:sp>
    </p:spTree>
    <p:extLst>
      <p:ext uri="{BB962C8B-B14F-4D97-AF65-F5344CB8AC3E}">
        <p14:creationId xmlns:p14="http://schemas.microsoft.com/office/powerpoint/2010/main" val="5304271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La “Comisión Nacional de Certificación de Establecimientos de Salud”, en lo referente a hospitales, hace énfasis en la obligatoriedad de contar en el expediente clínico con constancias documentales, del consentimiento informado de los procedimientos realizados que lo requieran. </a:t>
            </a:r>
            <a:endParaRPr lang="es-MX" dirty="0"/>
          </a:p>
        </p:txBody>
      </p:sp>
    </p:spTree>
    <p:extLst>
      <p:ext uri="{BB962C8B-B14F-4D97-AF65-F5344CB8AC3E}">
        <p14:creationId xmlns:p14="http://schemas.microsoft.com/office/powerpoint/2010/main" val="17547567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a:bodyPr>
          <a:lstStyle/>
          <a:p>
            <a:r>
              <a:rPr lang="es-MX" sz="4000" dirty="0" smtClean="0"/>
              <a:t>Por acuerdo con la CONAMED, las quejas relacionadas con el “consentimiento informado” son atendidas por las </a:t>
            </a:r>
            <a:r>
              <a:rPr lang="es-MX" sz="4000" b="1" i="1" dirty="0" smtClean="0"/>
              <a:t>comisiones de derechos humanos</a:t>
            </a:r>
            <a:r>
              <a:rPr lang="es-MX" sz="4000" dirty="0" smtClean="0"/>
              <a:t>. </a:t>
            </a:r>
            <a:endParaRPr lang="es-MX" sz="4000" dirty="0"/>
          </a:p>
        </p:txBody>
      </p:sp>
    </p:spTree>
    <p:extLst>
      <p:ext uri="{BB962C8B-B14F-4D97-AF65-F5344CB8AC3E}">
        <p14:creationId xmlns:p14="http://schemas.microsoft.com/office/powerpoint/2010/main" val="350382700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El principio de autonomía, al que podríamos definir como: “el Derecho básico de los individuos adultos, en uso de sus facultades mentales, para decidir lo que ha de hacerse con su persona". </a:t>
            </a:r>
            <a:endParaRPr lang="es-MX" dirty="0"/>
          </a:p>
        </p:txBody>
      </p:sp>
    </p:spTree>
    <p:extLst>
      <p:ext uri="{BB962C8B-B14F-4D97-AF65-F5344CB8AC3E}">
        <p14:creationId xmlns:p14="http://schemas.microsoft.com/office/powerpoint/2010/main" val="20758214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fontScale="92500"/>
          </a:bodyPr>
          <a:lstStyle/>
          <a:p>
            <a:r>
              <a:rPr lang="es-MX" dirty="0" smtClean="0"/>
              <a:t>Como parte del principio de autonomía, en enfermo tiene derecho a: </a:t>
            </a:r>
          </a:p>
          <a:p>
            <a:r>
              <a:rPr lang="es-MX" dirty="0" smtClean="0"/>
              <a:t>• Tomar la decisión que más convenga a sus intereses y preferencias, en relación a su salud. Conocer, elegir y a cambiar al médico, y a obtener una segunda opinión, cuando lo requiera. </a:t>
            </a:r>
          </a:p>
          <a:p>
            <a:r>
              <a:rPr lang="es-MX" dirty="0" smtClean="0"/>
              <a:t>• Conocer, elegir y a cambiar de médico, y a obtener una segunda opinión, cuando lo requiera. </a:t>
            </a:r>
          </a:p>
          <a:p>
            <a:endParaRPr lang="es-MX" dirty="0"/>
          </a:p>
        </p:txBody>
      </p:sp>
    </p:spTree>
    <p:extLst>
      <p:ext uri="{BB962C8B-B14F-4D97-AF65-F5344CB8AC3E}">
        <p14:creationId xmlns:p14="http://schemas.microsoft.com/office/powerpoint/2010/main" val="95335306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lnSpcReduction="10000"/>
          </a:bodyPr>
          <a:lstStyle/>
          <a:p>
            <a:r>
              <a:rPr lang="es-MX" dirty="0" smtClean="0"/>
              <a:t>• Que se le proporcione una información clara, completa y veraz, sobre su padecimiento, programa de estudio y tratamiento, sus riesgos y su pronóstico. </a:t>
            </a:r>
          </a:p>
          <a:p>
            <a:r>
              <a:rPr lang="es-MX" dirty="0" smtClean="0"/>
              <a:t>• Otorgar o no su consentimiento para la realización de procedimientos diagnósticos, terapéuticos o de soporte vital extraordinario, y para participar en proyectos de investigación. </a:t>
            </a:r>
          </a:p>
        </p:txBody>
      </p:sp>
    </p:spTree>
    <p:extLst>
      <p:ext uri="{BB962C8B-B14F-4D97-AF65-F5344CB8AC3E}">
        <p14:creationId xmlns:p14="http://schemas.microsoft.com/office/powerpoint/2010/main" val="142261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a:bodyPr>
          <a:lstStyle/>
          <a:p>
            <a:r>
              <a:rPr lang="es-MX" dirty="0" smtClean="0"/>
              <a:t> Se introduce el consentimiento informado en el campo de la medicina, como resultado de una propuesta jurídica, la cual es la respuesta a una serie de acontecimientos poco deseables para el paciente en particular, pero que afectó a toda la humanidad, sobre todo en casos de investigación científica.</a:t>
            </a:r>
            <a:endParaRPr lang="es-MX" dirty="0"/>
          </a:p>
        </p:txBody>
      </p:sp>
    </p:spTree>
    <p:extLst>
      <p:ext uri="{BB962C8B-B14F-4D97-AF65-F5344CB8AC3E}">
        <p14:creationId xmlns:p14="http://schemas.microsoft.com/office/powerpoint/2010/main" val="290905764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 Manifestar su inconformidad con la atención recibida y cuando esto ocurra, que se le atienda y se le de una respuesta. </a:t>
            </a:r>
          </a:p>
          <a:p>
            <a:r>
              <a:rPr lang="es-MX" dirty="0" smtClean="0"/>
              <a:t>• Donar sus órganos. </a:t>
            </a:r>
          </a:p>
          <a:p>
            <a:r>
              <a:rPr lang="es-MX" dirty="0" smtClean="0"/>
              <a:t>•Elaborar un testamento de vida. </a:t>
            </a:r>
          </a:p>
        </p:txBody>
      </p:sp>
    </p:spTree>
    <p:extLst>
      <p:ext uri="{BB962C8B-B14F-4D97-AF65-F5344CB8AC3E}">
        <p14:creationId xmlns:p14="http://schemas.microsoft.com/office/powerpoint/2010/main" val="341832294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a:bodyPr>
          <a:lstStyle/>
          <a:p>
            <a:r>
              <a:rPr lang="es-MX" dirty="0" smtClean="0"/>
              <a:t>Existen dos supuestos en el que la infracción del deber de información al paciente no conllevará responsabilidad alguna por parte del paciente: La renuncia del paciente a ser informado, reconociendo el derecho del paciente a no ser informado. Esta renuncia debe documentarse.</a:t>
            </a:r>
          </a:p>
        </p:txBody>
      </p:sp>
    </p:spTree>
    <p:extLst>
      <p:ext uri="{BB962C8B-B14F-4D97-AF65-F5344CB8AC3E}">
        <p14:creationId xmlns:p14="http://schemas.microsoft.com/office/powerpoint/2010/main" val="384468910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a:bodyPr>
          <a:lstStyle/>
          <a:p>
            <a:r>
              <a:rPr lang="es-MX" dirty="0" smtClean="0"/>
              <a:t>Pero es necesario la obtención del consentimiento para la realización de la operación médica (una cosa es no querer ser informado y otra muy distinta es prestar o no el consentimiento a la intervención médica). </a:t>
            </a:r>
            <a:endParaRPr lang="es-MX" dirty="0"/>
          </a:p>
        </p:txBody>
      </p:sp>
    </p:spTree>
    <p:extLst>
      <p:ext uri="{BB962C8B-B14F-4D97-AF65-F5344CB8AC3E}">
        <p14:creationId xmlns:p14="http://schemas.microsoft.com/office/powerpoint/2010/main" val="73081793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En situaciones de urgencia, en las que el sujeto pasivo se encuentre inconsciente o sin capacidad para comprender la información que se le pudiera facilitar, sin posibilidad material y/o temporal de acudir a familiares o allegados. La </a:t>
            </a:r>
            <a:r>
              <a:rPr lang="es-MX" dirty="0" err="1" smtClean="0"/>
              <a:t>primacia</a:t>
            </a:r>
            <a:r>
              <a:rPr lang="es-MX" dirty="0" smtClean="0"/>
              <a:t> en tales casos, es la urgencia vital del momento frente al derecho del paciente a ser informado.</a:t>
            </a:r>
          </a:p>
          <a:p>
            <a:endParaRPr lang="es-MX" dirty="0"/>
          </a:p>
        </p:txBody>
      </p:sp>
    </p:spTree>
    <p:extLst>
      <p:ext uri="{BB962C8B-B14F-4D97-AF65-F5344CB8AC3E}">
        <p14:creationId xmlns:p14="http://schemas.microsoft.com/office/powerpoint/2010/main" val="33681931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a:bodyPr>
          <a:lstStyle/>
          <a:p>
            <a:r>
              <a:rPr lang="es-MX" dirty="0" smtClean="0"/>
              <a:t>Como punto de partida está ya comúnmente aceptado que la vulneración del deber de obtener el consentimiento informado constituye una infracción de la </a:t>
            </a:r>
            <a:r>
              <a:rPr lang="es-MX" dirty="0" err="1" smtClean="0"/>
              <a:t>lex</a:t>
            </a:r>
            <a:r>
              <a:rPr lang="es-MX" dirty="0" smtClean="0"/>
              <a:t> </a:t>
            </a:r>
            <a:r>
              <a:rPr lang="es-MX" dirty="0" err="1" smtClean="0"/>
              <a:t>artis</a:t>
            </a:r>
            <a:r>
              <a:rPr lang="es-MX" dirty="0" smtClean="0"/>
              <a:t>. </a:t>
            </a:r>
            <a:endParaRPr lang="es-MX" dirty="0"/>
          </a:p>
        </p:txBody>
      </p:sp>
    </p:spTree>
    <p:extLst>
      <p:ext uri="{BB962C8B-B14F-4D97-AF65-F5344CB8AC3E}">
        <p14:creationId xmlns:p14="http://schemas.microsoft.com/office/powerpoint/2010/main" val="137079437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err="1" smtClean="0"/>
              <a:t>Lex</a:t>
            </a:r>
            <a:r>
              <a:rPr lang="es-MX" dirty="0" smtClean="0"/>
              <a:t> </a:t>
            </a:r>
            <a:r>
              <a:rPr lang="es-MX" dirty="0" err="1" smtClean="0"/>
              <a:t>artis</a:t>
            </a:r>
            <a:r>
              <a:rPr lang="es-MX" dirty="0" smtClean="0"/>
              <a:t>: La expresión </a:t>
            </a:r>
            <a:r>
              <a:rPr lang="es-MX" dirty="0" err="1" smtClean="0"/>
              <a:t>lex</a:t>
            </a:r>
            <a:r>
              <a:rPr lang="es-MX" dirty="0" smtClean="0"/>
              <a:t> </a:t>
            </a:r>
            <a:r>
              <a:rPr lang="es-MX" dirty="0" err="1" smtClean="0"/>
              <a:t>artis</a:t>
            </a:r>
            <a:r>
              <a:rPr lang="es-MX" dirty="0" smtClean="0"/>
              <a:t> –literalmente, “ley del arte”, o regla de actuación de la que se trate, se ha venido empleando de siempre, para referirse a un cierto sentido de apreciación sobre si la tarea ejecutada por un profesional es o no correcta, o se ajusta o no a lo que debe hacerse.</a:t>
            </a:r>
            <a:endParaRPr lang="es-MX" dirty="0"/>
          </a:p>
        </p:txBody>
      </p:sp>
    </p:spTree>
    <p:extLst>
      <p:ext uri="{BB962C8B-B14F-4D97-AF65-F5344CB8AC3E}">
        <p14:creationId xmlns:p14="http://schemas.microsoft.com/office/powerpoint/2010/main" val="354963508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fontScale="92500" lnSpcReduction="10000"/>
          </a:bodyPr>
          <a:lstStyle/>
          <a:p>
            <a:r>
              <a:rPr lang="es-MX" dirty="0" smtClean="0"/>
              <a:t>Las consecuencias de falta del consentimiento las podemos sintetizar de la siguiente manera: </a:t>
            </a:r>
          </a:p>
          <a:p>
            <a:r>
              <a:rPr lang="es-MX" dirty="0" smtClean="0"/>
              <a:t>1. La ausencia u omisión de un consentimiento previo y suficientemente informado acerca de los riesgos inherentes a la intervención genera responsabilidad del médico. </a:t>
            </a:r>
          </a:p>
          <a:p>
            <a:r>
              <a:rPr lang="es-MX" dirty="0" smtClean="0"/>
              <a:t>2. Del mismo modo, la existencia de consentimiento informado no libera al facultativo de incurrir en un delito de homicidio o lesiones por imprudencia profesional. </a:t>
            </a:r>
            <a:endParaRPr lang="es-MX" dirty="0"/>
          </a:p>
        </p:txBody>
      </p:sp>
    </p:spTree>
    <p:extLst>
      <p:ext uri="{BB962C8B-B14F-4D97-AF65-F5344CB8AC3E}">
        <p14:creationId xmlns:p14="http://schemas.microsoft.com/office/powerpoint/2010/main" val="398246856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3. La ausencia de consentimiento  determina la asunción de los riesgos por el médico y, consecuentemente, su responsabilidad por los daños en que pudieran materializarse. </a:t>
            </a:r>
            <a:endParaRPr lang="es-MX" dirty="0"/>
          </a:p>
        </p:txBody>
      </p:sp>
    </p:spTree>
    <p:extLst>
      <p:ext uri="{BB962C8B-B14F-4D97-AF65-F5344CB8AC3E}">
        <p14:creationId xmlns:p14="http://schemas.microsoft.com/office/powerpoint/2010/main" val="80017961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a:bodyPr>
          <a:lstStyle/>
          <a:p>
            <a:r>
              <a:rPr lang="es-MX" dirty="0" smtClean="0"/>
              <a:t>Esto es, sino existe consentimiento, el médico se hace cargo de todos los daños que resulten de su intervención:</a:t>
            </a:r>
          </a:p>
          <a:p>
            <a:r>
              <a:rPr lang="es-MX" dirty="0" smtClean="0"/>
              <a:t>1.	Que el paciente haya sufrido un daño personal cierto y probado. El daño es presupuesto fundamental de cualquier clase de indemnización. </a:t>
            </a:r>
          </a:p>
        </p:txBody>
      </p:sp>
    </p:spTree>
    <p:extLst>
      <p:ext uri="{BB962C8B-B14F-4D97-AF65-F5344CB8AC3E}">
        <p14:creationId xmlns:p14="http://schemas.microsoft.com/office/powerpoint/2010/main" val="99848940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lnSpcReduction="10000"/>
          </a:bodyPr>
          <a:lstStyle/>
          <a:p>
            <a:r>
              <a:rPr lang="es-MX" dirty="0" smtClean="0"/>
              <a:t>2.	Que el daño sufrido sea consecuencia de la intervención médica practicada y materialización de un riesgo típico o inherente a ella .</a:t>
            </a:r>
          </a:p>
          <a:p>
            <a:r>
              <a:rPr lang="es-MX" dirty="0" smtClean="0"/>
              <a:t>3.	Que del riesgo -finalmente materializado en daño- no hubiera sido el paciente informado previamente al consentimiento de la intervención. </a:t>
            </a:r>
          </a:p>
          <a:p>
            <a:r>
              <a:rPr lang="es-MX" dirty="0" smtClean="0"/>
              <a:t>.</a:t>
            </a:r>
          </a:p>
          <a:p>
            <a:endParaRPr lang="es-MX" dirty="0" smtClean="0"/>
          </a:p>
          <a:p>
            <a:endParaRPr lang="es-MX" dirty="0"/>
          </a:p>
        </p:txBody>
      </p:sp>
    </p:spTree>
    <p:extLst>
      <p:ext uri="{BB962C8B-B14F-4D97-AF65-F5344CB8AC3E}">
        <p14:creationId xmlns:p14="http://schemas.microsoft.com/office/powerpoint/2010/main" val="2156029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El consentimiento informado es la expresión más evidente del respeto a la autonomía de la persona, y es un derecho fundamental en el ámbito sanitario, tanto en la atención médica, como en caso de investigación en salud.</a:t>
            </a:r>
            <a:endParaRPr lang="es-MX" dirty="0"/>
          </a:p>
        </p:txBody>
      </p:sp>
    </p:spTree>
    <p:extLst>
      <p:ext uri="{BB962C8B-B14F-4D97-AF65-F5344CB8AC3E}">
        <p14:creationId xmlns:p14="http://schemas.microsoft.com/office/powerpoint/2010/main" val="244296527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lnSpcReduction="10000"/>
          </a:bodyPr>
          <a:lstStyle/>
          <a:p>
            <a:r>
              <a:rPr lang="es-MX" dirty="0" smtClean="0"/>
              <a:t>4.	Que el daño constituya una incidencia de la intervención no atribuible a la negligente actuación del facultativo ni al deficiente funcionamiento del servicio, pues, en tal caso, sería apreciable la responsabilidad pero por culpa o negligencia en la actuación (responsabilidad penal por delito de homicidio o lesiones por imprudencia profesional médica) o en la organización del servicio y no por la falta de consentimiento</a:t>
            </a:r>
            <a:endParaRPr lang="es-MX" dirty="0"/>
          </a:p>
        </p:txBody>
      </p:sp>
    </p:spTree>
    <p:extLst>
      <p:ext uri="{BB962C8B-B14F-4D97-AF65-F5344CB8AC3E}">
        <p14:creationId xmlns:p14="http://schemas.microsoft.com/office/powerpoint/2010/main" val="137185289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La información al paciente y la obtención del consentimiento viene dada por imperativo legal y su omisión será sancionada en los términos examinados. Esto es, la ausencia de consentimiento  determina la asunción de los riesgos por el médico y, consecuentemente, su responsabilidad por los daños en que pudieran materializarse.</a:t>
            </a:r>
            <a:endParaRPr lang="es-MX" dirty="0"/>
          </a:p>
        </p:txBody>
      </p:sp>
    </p:spTree>
    <p:extLst>
      <p:ext uri="{BB962C8B-B14F-4D97-AF65-F5344CB8AC3E}">
        <p14:creationId xmlns:p14="http://schemas.microsoft.com/office/powerpoint/2010/main" val="346148836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a:bodyPr>
          <a:lstStyle/>
          <a:p>
            <a:r>
              <a:rPr lang="es-MX" dirty="0" smtClean="0"/>
              <a:t>Siempre que la actuación médica esté presidida por un móvil curativo, el incumplimiento o deficiencia del consentimiento deberá deferirse al ámbito de la responsabilidad civil o administrativa.</a:t>
            </a:r>
          </a:p>
          <a:p>
            <a:endParaRPr lang="es-MX" dirty="0"/>
          </a:p>
        </p:txBody>
      </p:sp>
    </p:spTree>
    <p:extLst>
      <p:ext uri="{BB962C8B-B14F-4D97-AF65-F5344CB8AC3E}">
        <p14:creationId xmlns:p14="http://schemas.microsoft.com/office/powerpoint/2010/main" val="301281991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a:bodyPr>
          <a:lstStyle/>
          <a:p>
            <a:r>
              <a:rPr lang="es-MX" dirty="0" smtClean="0"/>
              <a:t>Para que exista responsabilidad penal del médico es necesario no sólo la ausencia o deficiencia en la prestación del consentimiento, sino que la actuación del médico suponga, además, la vulneración patente, clara y manifiesta de su </a:t>
            </a:r>
            <a:r>
              <a:rPr lang="es-MX" dirty="0" err="1" smtClean="0"/>
              <a:t>lex</a:t>
            </a:r>
            <a:r>
              <a:rPr lang="es-MX" dirty="0" smtClean="0"/>
              <a:t> </a:t>
            </a:r>
            <a:r>
              <a:rPr lang="es-MX" dirty="0" err="1" smtClean="0"/>
              <a:t>artis</a:t>
            </a:r>
            <a:r>
              <a:rPr lang="es-MX" dirty="0" smtClean="0"/>
              <a:t>.  </a:t>
            </a:r>
            <a:endParaRPr lang="es-MX" dirty="0"/>
          </a:p>
        </p:txBody>
      </p:sp>
    </p:spTree>
    <p:extLst>
      <p:ext uri="{BB962C8B-B14F-4D97-AF65-F5344CB8AC3E}">
        <p14:creationId xmlns:p14="http://schemas.microsoft.com/office/powerpoint/2010/main" val="312347014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Esto es, la ausencia o deficiencia en la prestación del consentimiento no es “per se” suficiente para desencadenar una responsabilidad penal al faltar la relación de causalidad entre tal omisión y el daño producido.</a:t>
            </a:r>
          </a:p>
          <a:p>
            <a:endParaRPr lang="es-MX" dirty="0"/>
          </a:p>
        </p:txBody>
      </p:sp>
    </p:spTree>
    <p:extLst>
      <p:ext uri="{BB962C8B-B14F-4D97-AF65-F5344CB8AC3E}">
        <p14:creationId xmlns:p14="http://schemas.microsoft.com/office/powerpoint/2010/main" val="67841275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a:bodyPr>
          <a:lstStyle/>
          <a:p>
            <a:r>
              <a:rPr lang="es-MX" dirty="0" smtClean="0"/>
              <a:t>Se hace patente, pues, la necesidad de un acuerdo </a:t>
            </a:r>
            <a:r>
              <a:rPr lang="es-MX" dirty="0" err="1" smtClean="0"/>
              <a:t>supramédico</a:t>
            </a:r>
            <a:r>
              <a:rPr lang="es-MX" dirty="0" smtClean="0"/>
              <a:t>, un acuerdo social más general, exteriorizado con vocación de compromiso y percibido, por ello, como normativo y vinculante, idóneo para ofrecer pautas acerca de lo que está o debe estar exigido, permitido y prohibido a todos los potenciales implicados en las relaciones médico paciente. </a:t>
            </a:r>
            <a:endParaRPr lang="es-MX" dirty="0"/>
          </a:p>
        </p:txBody>
      </p:sp>
    </p:spTree>
    <p:extLst>
      <p:ext uri="{BB962C8B-B14F-4D97-AF65-F5344CB8AC3E}">
        <p14:creationId xmlns:p14="http://schemas.microsoft.com/office/powerpoint/2010/main" val="57406016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a:bodyPr>
          <a:lstStyle/>
          <a:p>
            <a:r>
              <a:rPr lang="es-MX" dirty="0" smtClean="0"/>
              <a:t>Acuerdos de esta naturaleza existen tanto en el seno de cada comunidad política, exteriorizados en las declaraciones de derechos fundamentales, y, en el marco más general de la comunidad internacional, en la Declaración Universal de Derechos Humanos. </a:t>
            </a:r>
            <a:endParaRPr lang="es-MX" dirty="0"/>
          </a:p>
        </p:txBody>
      </p:sp>
    </p:spTree>
    <p:extLst>
      <p:ext uri="{BB962C8B-B14F-4D97-AF65-F5344CB8AC3E}">
        <p14:creationId xmlns:p14="http://schemas.microsoft.com/office/powerpoint/2010/main" val="77955066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a:bodyPr>
          <a:lstStyle/>
          <a:p>
            <a:r>
              <a:rPr lang="es-MX" dirty="0" smtClean="0"/>
              <a:t>Ellos pueden proporcionar las bases deontológicas para el modelo; unos fundamentos de contenido material que ni son autoevidentes ni vienen dados de antemano, sino que son acordados y aceptados de forma generalizada como moralidad común.</a:t>
            </a:r>
            <a:endParaRPr lang="es-MX" dirty="0"/>
          </a:p>
        </p:txBody>
      </p:sp>
    </p:spTree>
    <p:extLst>
      <p:ext uri="{BB962C8B-B14F-4D97-AF65-F5344CB8AC3E}">
        <p14:creationId xmlns:p14="http://schemas.microsoft.com/office/powerpoint/2010/main" val="231668458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a:bodyPr>
          <a:lstStyle/>
          <a:p>
            <a:r>
              <a:rPr lang="es-MX" dirty="0" smtClean="0"/>
              <a:t>La legitimidad democrática constituye un factor diferencial que cuenta claramente a favor de la orientación basada en los derechos humanos. La legitimidad está relacionada con el pacto político porque no se trata de cuestiones que incumban sólo a los expertos y profesionales de la salud o que competan en exclusiva al concreto médico y al particular paciente.</a:t>
            </a:r>
            <a:endParaRPr lang="es-MX" dirty="0"/>
          </a:p>
        </p:txBody>
      </p:sp>
    </p:spTree>
    <p:extLst>
      <p:ext uri="{BB962C8B-B14F-4D97-AF65-F5344CB8AC3E}">
        <p14:creationId xmlns:p14="http://schemas.microsoft.com/office/powerpoint/2010/main" val="317128612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Existen formatos ad hoc de consentimiento </a:t>
            </a:r>
            <a:r>
              <a:rPr lang="es-MX" dirty="0" err="1" smtClean="0"/>
              <a:t>informadfo</a:t>
            </a:r>
            <a:r>
              <a:rPr lang="es-MX" dirty="0" smtClean="0"/>
              <a:t> en ginecología, para: </a:t>
            </a:r>
          </a:p>
          <a:p>
            <a:r>
              <a:rPr lang="es-MX" dirty="0" smtClean="0"/>
              <a:t>Cerclaje</a:t>
            </a:r>
          </a:p>
          <a:p>
            <a:r>
              <a:rPr lang="es-MX" dirty="0" smtClean="0"/>
              <a:t>Consulta ginecológica</a:t>
            </a:r>
          </a:p>
          <a:p>
            <a:r>
              <a:rPr lang="es-MX" dirty="0" smtClean="0"/>
              <a:t>Reproducción asistida (donante)</a:t>
            </a:r>
          </a:p>
          <a:p>
            <a:r>
              <a:rPr lang="es-MX" dirty="0" smtClean="0"/>
              <a:t>Reproducción asistida (receptor)</a:t>
            </a:r>
          </a:p>
          <a:p>
            <a:r>
              <a:rPr lang="es-MX" dirty="0" smtClean="0"/>
              <a:t>Operación cesárea</a:t>
            </a:r>
          </a:p>
          <a:p>
            <a:endParaRPr lang="es-MX" dirty="0" smtClean="0"/>
          </a:p>
          <a:p>
            <a:endParaRPr lang="es-MX" dirty="0"/>
          </a:p>
        </p:txBody>
      </p:sp>
    </p:spTree>
    <p:extLst>
      <p:ext uri="{BB962C8B-B14F-4D97-AF65-F5344CB8AC3E}">
        <p14:creationId xmlns:p14="http://schemas.microsoft.com/office/powerpoint/2010/main" val="1133133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 Este Derecho Humano, es una de las más importantes aportaciones de la ciencia jurídica a la medicina y es considerado como un derecho humano fundamental, ya que es la mejor expresión del derecho a la libertad personal, a decidir por sí mismo en lo pertinente a la propia persona y a la propia vida y consecuencia de la </a:t>
            </a:r>
            <a:r>
              <a:rPr lang="es-MX" dirty="0" err="1" smtClean="0"/>
              <a:t>autodisposición</a:t>
            </a:r>
            <a:r>
              <a:rPr lang="es-MX" dirty="0" smtClean="0"/>
              <a:t> sobre el propio cuerpo</a:t>
            </a:r>
            <a:endParaRPr lang="es-MX" dirty="0"/>
          </a:p>
        </p:txBody>
      </p:sp>
    </p:spTree>
    <p:extLst>
      <p:ext uri="{BB962C8B-B14F-4D97-AF65-F5344CB8AC3E}">
        <p14:creationId xmlns:p14="http://schemas.microsoft.com/office/powerpoint/2010/main" val="345415933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Cirugía </a:t>
            </a:r>
            <a:r>
              <a:rPr lang="es-MX" dirty="0" err="1" smtClean="0"/>
              <a:t>laparscópica</a:t>
            </a:r>
            <a:endParaRPr lang="es-MX" dirty="0" smtClean="0"/>
          </a:p>
          <a:p>
            <a:r>
              <a:rPr lang="es-MX" dirty="0" smtClean="0"/>
              <a:t>Cirugía de cérvix</a:t>
            </a:r>
          </a:p>
          <a:p>
            <a:r>
              <a:rPr lang="es-MX" dirty="0" smtClean="0"/>
              <a:t>Consulta por infertilidad</a:t>
            </a:r>
          </a:p>
          <a:p>
            <a:r>
              <a:rPr lang="es-MX" dirty="0" smtClean="0"/>
              <a:t>Control prenatal</a:t>
            </a:r>
          </a:p>
          <a:p>
            <a:r>
              <a:rPr lang="es-MX" dirty="0" smtClean="0"/>
              <a:t>Histerectomía</a:t>
            </a:r>
          </a:p>
          <a:p>
            <a:r>
              <a:rPr lang="es-MX" dirty="0" smtClean="0"/>
              <a:t>Incontinencia urinaria</a:t>
            </a:r>
          </a:p>
          <a:p>
            <a:r>
              <a:rPr lang="es-MX" dirty="0" smtClean="0"/>
              <a:t>Inducción del parto</a:t>
            </a:r>
          </a:p>
          <a:p>
            <a:endParaRPr lang="es-MX" dirty="0"/>
          </a:p>
        </p:txBody>
      </p:sp>
    </p:spTree>
    <p:extLst>
      <p:ext uri="{BB962C8B-B14F-4D97-AF65-F5344CB8AC3E}">
        <p14:creationId xmlns:p14="http://schemas.microsoft.com/office/powerpoint/2010/main" val="336206559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Inducción de ovulación</a:t>
            </a:r>
          </a:p>
          <a:p>
            <a:r>
              <a:rPr lang="es-MX" dirty="0" smtClean="0"/>
              <a:t>Inseminación artificial </a:t>
            </a:r>
          </a:p>
          <a:p>
            <a:r>
              <a:rPr lang="es-MX" dirty="0" smtClean="0"/>
              <a:t>Laparotomía exploratoria</a:t>
            </a:r>
          </a:p>
          <a:p>
            <a:r>
              <a:rPr lang="es-MX" dirty="0" smtClean="0"/>
              <a:t>Legrado</a:t>
            </a:r>
          </a:p>
          <a:p>
            <a:r>
              <a:rPr lang="es-MX" dirty="0" smtClean="0"/>
              <a:t>Cirugía de infertilidad</a:t>
            </a:r>
          </a:p>
          <a:p>
            <a:r>
              <a:rPr lang="es-MX" dirty="0" err="1" smtClean="0"/>
              <a:t>Miomectomía</a:t>
            </a:r>
            <a:endParaRPr lang="es-MX" dirty="0" smtClean="0"/>
          </a:p>
          <a:p>
            <a:r>
              <a:rPr lang="es-MX" dirty="0" smtClean="0"/>
              <a:t>Cirugía de oclusión </a:t>
            </a:r>
            <a:r>
              <a:rPr lang="es-MX" dirty="0" err="1" smtClean="0"/>
              <a:t>tubárica</a:t>
            </a:r>
            <a:endParaRPr lang="es-MX" dirty="0"/>
          </a:p>
        </p:txBody>
      </p:sp>
    </p:spTree>
    <p:extLst>
      <p:ext uri="{BB962C8B-B14F-4D97-AF65-F5344CB8AC3E}">
        <p14:creationId xmlns:p14="http://schemas.microsoft.com/office/powerpoint/2010/main" val="61239200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a:bodyPr>
          <a:lstStyle/>
          <a:p>
            <a:r>
              <a:rPr lang="es-MX" dirty="0" smtClean="0"/>
              <a:t>Cirugía de relajación de piso pélvico</a:t>
            </a:r>
          </a:p>
          <a:p>
            <a:r>
              <a:rPr lang="es-MX" dirty="0" smtClean="0"/>
              <a:t>Cirugía de resección de masa de glándula mamaria</a:t>
            </a:r>
          </a:p>
          <a:p>
            <a:endParaRPr lang="es-MX" dirty="0"/>
          </a:p>
        </p:txBody>
      </p:sp>
    </p:spTree>
    <p:extLst>
      <p:ext uri="{BB962C8B-B14F-4D97-AF65-F5344CB8AC3E}">
        <p14:creationId xmlns:p14="http://schemas.microsoft.com/office/powerpoint/2010/main" val="248547534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Otros formatos de consentimiento informado:</a:t>
            </a:r>
          </a:p>
          <a:p>
            <a:r>
              <a:rPr lang="es-MX" dirty="0" smtClean="0"/>
              <a:t>Utilización de muestras acumuladas</a:t>
            </a:r>
          </a:p>
          <a:p>
            <a:r>
              <a:rPr lang="es-MX" dirty="0" smtClean="0"/>
              <a:t>Consentimiento parental</a:t>
            </a:r>
          </a:p>
          <a:p>
            <a:r>
              <a:rPr lang="es-MX" dirty="0" smtClean="0"/>
              <a:t>Investigación biomédica</a:t>
            </a:r>
          </a:p>
          <a:p>
            <a:r>
              <a:rPr lang="es-MX" dirty="0" smtClean="0"/>
              <a:t>Video filmación de pacientes</a:t>
            </a:r>
          </a:p>
          <a:p>
            <a:r>
              <a:rPr lang="es-MX" dirty="0" smtClean="0"/>
              <a:t>Video filmación de procedimientos quirúrgicos</a:t>
            </a:r>
          </a:p>
          <a:p>
            <a:r>
              <a:rPr lang="es-MX" dirty="0" smtClean="0"/>
              <a:t>Cesión de los derechos de imagen</a:t>
            </a:r>
            <a:endParaRPr lang="es-MX" dirty="0"/>
          </a:p>
        </p:txBody>
      </p:sp>
    </p:spTree>
    <p:extLst>
      <p:ext uri="{BB962C8B-B14F-4D97-AF65-F5344CB8AC3E}">
        <p14:creationId xmlns:p14="http://schemas.microsoft.com/office/powerpoint/2010/main" val="170919601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Procedimientos radiológicos</a:t>
            </a:r>
          </a:p>
          <a:p>
            <a:r>
              <a:rPr lang="es-MX" dirty="0" smtClean="0"/>
              <a:t>Procedimientos radiológicos con anestesia</a:t>
            </a:r>
          </a:p>
          <a:p>
            <a:r>
              <a:rPr lang="es-MX" dirty="0" smtClean="0"/>
              <a:t>Adultos mayores</a:t>
            </a:r>
          </a:p>
          <a:p>
            <a:r>
              <a:rPr lang="es-MX" dirty="0" smtClean="0"/>
              <a:t>Adultos mayores sin plenitud</a:t>
            </a:r>
          </a:p>
          <a:p>
            <a:r>
              <a:rPr lang="es-MX" dirty="0" smtClean="0"/>
              <a:t>Toma de biopsias</a:t>
            </a:r>
          </a:p>
          <a:p>
            <a:r>
              <a:rPr lang="es-MX" dirty="0" smtClean="0"/>
              <a:t>Neonatología</a:t>
            </a:r>
          </a:p>
          <a:p>
            <a:r>
              <a:rPr lang="es-MX" dirty="0" smtClean="0"/>
              <a:t>Experimentación con humanos</a:t>
            </a:r>
            <a:endParaRPr lang="es-MX" dirty="0"/>
          </a:p>
          <a:p>
            <a:endParaRPr lang="es-MX" dirty="0" smtClean="0"/>
          </a:p>
          <a:p>
            <a:endParaRPr lang="es-MX" dirty="0"/>
          </a:p>
          <a:p>
            <a:endParaRPr lang="es-MX" dirty="0" smtClean="0"/>
          </a:p>
          <a:p>
            <a:endParaRPr lang="es-MX" dirty="0"/>
          </a:p>
        </p:txBody>
      </p:sp>
    </p:spTree>
    <p:extLst>
      <p:ext uri="{BB962C8B-B14F-4D97-AF65-F5344CB8AC3E}">
        <p14:creationId xmlns:p14="http://schemas.microsoft.com/office/powerpoint/2010/main" val="356792916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Desarrollo de nuevas tecnologías</a:t>
            </a:r>
          </a:p>
          <a:p>
            <a:r>
              <a:rPr lang="es-MX" dirty="0" smtClean="0"/>
              <a:t>Trasplante de órganos</a:t>
            </a:r>
          </a:p>
          <a:p>
            <a:r>
              <a:rPr lang="es-MX" dirty="0" smtClean="0"/>
              <a:t>Trasplante de mano</a:t>
            </a:r>
          </a:p>
          <a:p>
            <a:r>
              <a:rPr lang="es-MX" dirty="0" smtClean="0"/>
              <a:t>Voluntades anticipadas</a:t>
            </a:r>
          </a:p>
          <a:p>
            <a:r>
              <a:rPr lang="es-MX" dirty="0" smtClean="0"/>
              <a:t>Cirugía reconstructiva</a:t>
            </a:r>
          </a:p>
          <a:p>
            <a:r>
              <a:rPr lang="es-MX" dirty="0" smtClean="0"/>
              <a:t>Cirugía dermatológica</a:t>
            </a:r>
          </a:p>
          <a:p>
            <a:r>
              <a:rPr lang="es-MX" dirty="0" smtClean="0"/>
              <a:t>Cirugía plástica</a:t>
            </a:r>
            <a:endParaRPr lang="es-MX" dirty="0"/>
          </a:p>
        </p:txBody>
      </p:sp>
    </p:spTree>
    <p:extLst>
      <p:ext uri="{BB962C8B-B14F-4D97-AF65-F5344CB8AC3E}">
        <p14:creationId xmlns:p14="http://schemas.microsoft.com/office/powerpoint/2010/main" val="125915395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Nuevos productos farmacológicos</a:t>
            </a:r>
          </a:p>
          <a:p>
            <a:r>
              <a:rPr lang="es-MX" dirty="0" smtClean="0"/>
              <a:t>Liposucción</a:t>
            </a:r>
          </a:p>
          <a:p>
            <a:r>
              <a:rPr lang="es-MX" dirty="0" smtClean="0"/>
              <a:t>Cirugía dermatológica con anestesia</a:t>
            </a:r>
          </a:p>
          <a:p>
            <a:r>
              <a:rPr lang="es-MX" dirty="0" smtClean="0"/>
              <a:t>ODONTOLOGIA</a:t>
            </a:r>
          </a:p>
          <a:p>
            <a:r>
              <a:rPr lang="es-MX" dirty="0" smtClean="0"/>
              <a:t>PSICOLOGIA</a:t>
            </a:r>
          </a:p>
          <a:p>
            <a:r>
              <a:rPr lang="es-MX" dirty="0" smtClean="0"/>
              <a:t>SALUD MENTAL</a:t>
            </a:r>
            <a:endParaRPr lang="es-MX" dirty="0"/>
          </a:p>
        </p:txBody>
      </p:sp>
    </p:spTree>
    <p:extLst>
      <p:ext uri="{BB962C8B-B14F-4D97-AF65-F5344CB8AC3E}">
        <p14:creationId xmlns:p14="http://schemas.microsoft.com/office/powerpoint/2010/main" val="25217012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En las últimas décadas se han producido en el campo de la salud, enormes transformaciones, tanto a nivel micro, como macro asistencial</a:t>
            </a:r>
          </a:p>
          <a:p>
            <a:r>
              <a:rPr lang="es-MX" dirty="0" smtClean="0"/>
              <a:t>CBH</a:t>
            </a:r>
            <a:endParaRPr lang="es-MX" dirty="0"/>
          </a:p>
        </p:txBody>
      </p:sp>
    </p:spTree>
    <p:extLst>
      <p:ext uri="{BB962C8B-B14F-4D97-AF65-F5344CB8AC3E}">
        <p14:creationId xmlns:p14="http://schemas.microsoft.com/office/powerpoint/2010/main" val="124523001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El acelerado avance científico</a:t>
            </a:r>
          </a:p>
          <a:p>
            <a:r>
              <a:rPr lang="es-MX" dirty="0" smtClean="0"/>
              <a:t>El desarrollo de nuevas tecnologías</a:t>
            </a:r>
          </a:p>
          <a:p>
            <a:r>
              <a:rPr lang="es-MX" dirty="0" smtClean="0"/>
              <a:t>El surgimiento de una nueva forma de relación profesional</a:t>
            </a:r>
          </a:p>
          <a:p>
            <a:endParaRPr lang="es-MX" dirty="0"/>
          </a:p>
        </p:txBody>
      </p:sp>
    </p:spTree>
    <p:extLst>
      <p:ext uri="{BB962C8B-B14F-4D97-AF65-F5344CB8AC3E}">
        <p14:creationId xmlns:p14="http://schemas.microsoft.com/office/powerpoint/2010/main" val="14665846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Los cambios registrados en los modelos de asistencia sanitaria</a:t>
            </a:r>
          </a:p>
          <a:p>
            <a:r>
              <a:rPr lang="es-MX" dirty="0" smtClean="0"/>
              <a:t>La necesidad de reasignación de recursos</a:t>
            </a:r>
          </a:p>
          <a:p>
            <a:endParaRPr lang="es-MX" dirty="0"/>
          </a:p>
        </p:txBody>
      </p:sp>
    </p:spTree>
    <p:extLst>
      <p:ext uri="{BB962C8B-B14F-4D97-AF65-F5344CB8AC3E}">
        <p14:creationId xmlns:p14="http://schemas.microsoft.com/office/powerpoint/2010/main" val="729848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a:t>N</a:t>
            </a:r>
            <a:r>
              <a:rPr lang="es-MX" dirty="0" smtClean="0"/>
              <a:t>o se trata tan sólo de un documento que acredita que el paciente ha sido informado debidamente, es preciso entender a éste como un proceso continuo que se da entre el profesional de la salud y el paciente.</a:t>
            </a:r>
            <a:endParaRPr lang="es-MX" dirty="0"/>
          </a:p>
        </p:txBody>
      </p:sp>
    </p:spTree>
    <p:extLst>
      <p:ext uri="{BB962C8B-B14F-4D97-AF65-F5344CB8AC3E}">
        <p14:creationId xmlns:p14="http://schemas.microsoft.com/office/powerpoint/2010/main" val="17917227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sz="4400" dirty="0" smtClean="0"/>
              <a:t>Todo lo anterior, ha resultado en la generación de nuevos paradigmas de la praxis médica</a:t>
            </a:r>
          </a:p>
          <a:p>
            <a:endParaRPr lang="es-MX" dirty="0"/>
          </a:p>
        </p:txBody>
      </p:sp>
    </p:spTree>
    <p:extLst>
      <p:ext uri="{BB962C8B-B14F-4D97-AF65-F5344CB8AC3E}">
        <p14:creationId xmlns:p14="http://schemas.microsoft.com/office/powerpoint/2010/main" val="355483626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En estos nuevos paradigmas resulta indispensable incorporar y diseñar procedimientos de toma de decisión ética-clínica, ante la confrontación con dilemas</a:t>
            </a:r>
          </a:p>
          <a:p>
            <a:endParaRPr lang="es-MX" dirty="0"/>
          </a:p>
        </p:txBody>
      </p:sp>
    </p:spTree>
    <p:extLst>
      <p:ext uri="{BB962C8B-B14F-4D97-AF65-F5344CB8AC3E}">
        <p14:creationId xmlns:p14="http://schemas.microsoft.com/office/powerpoint/2010/main" val="252920770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Las estructuras institucionales propuestas para la toma de decisiones a los dilemas o problemas éticos, son los CBH</a:t>
            </a:r>
          </a:p>
          <a:p>
            <a:endParaRPr lang="es-MX" dirty="0"/>
          </a:p>
        </p:txBody>
      </p:sp>
    </p:spTree>
    <p:extLst>
      <p:ext uri="{BB962C8B-B14F-4D97-AF65-F5344CB8AC3E}">
        <p14:creationId xmlns:p14="http://schemas.microsoft.com/office/powerpoint/2010/main" val="91768958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Los comités de bioética, son a la vez, comités de calidad, ya que mejoran los resultados de salud e incorporan valores tanto en la toma de decisiones como en la evaluación de los servicios</a:t>
            </a:r>
          </a:p>
          <a:p>
            <a:endParaRPr lang="es-MX" dirty="0"/>
          </a:p>
        </p:txBody>
      </p:sp>
    </p:spTree>
    <p:extLst>
      <p:ext uri="{BB962C8B-B14F-4D97-AF65-F5344CB8AC3E}">
        <p14:creationId xmlns:p14="http://schemas.microsoft.com/office/powerpoint/2010/main" val="330347687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Los CBH son una necesidad insoslayable en la adecuación de los nuevos modelos de relación profesional y de la salud del paciente</a:t>
            </a:r>
          </a:p>
          <a:p>
            <a:endParaRPr lang="es-MX" dirty="0"/>
          </a:p>
        </p:txBody>
      </p:sp>
    </p:spTree>
    <p:extLst>
      <p:ext uri="{BB962C8B-B14F-4D97-AF65-F5344CB8AC3E}">
        <p14:creationId xmlns:p14="http://schemas.microsoft.com/office/powerpoint/2010/main" val="265789798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Los CBH, deben tener además objetivos tales como; modificar actitudes en la práctica, crear programas de capacitación dirigida a profesionales y a la comunidad en general</a:t>
            </a:r>
          </a:p>
          <a:p>
            <a:endParaRPr lang="es-MX" dirty="0"/>
          </a:p>
        </p:txBody>
      </p:sp>
    </p:spTree>
    <p:extLst>
      <p:ext uri="{BB962C8B-B14F-4D97-AF65-F5344CB8AC3E}">
        <p14:creationId xmlns:p14="http://schemas.microsoft.com/office/powerpoint/2010/main" val="119271289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Las experiencias nacionales son aún muy pobres, por lo cual la estrategia de contar en cada hospital con un CBH, sería la fuente capacitadora de recursos humanos</a:t>
            </a:r>
          </a:p>
          <a:p>
            <a:endParaRPr lang="es-MX" dirty="0"/>
          </a:p>
        </p:txBody>
      </p:sp>
    </p:spTree>
    <p:extLst>
      <p:ext uri="{BB962C8B-B14F-4D97-AF65-F5344CB8AC3E}">
        <p14:creationId xmlns:p14="http://schemas.microsoft.com/office/powerpoint/2010/main" val="425884188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La Comisión debe entenderse como un grupo multi e inter disciplinario de profesionales de la salud y de otros profesionistas, trabajadores de la institución sanitaria</a:t>
            </a:r>
          </a:p>
          <a:p>
            <a:endParaRPr lang="es-MX" dirty="0"/>
          </a:p>
        </p:txBody>
      </p:sp>
    </p:spTree>
    <p:extLst>
      <p:ext uri="{BB962C8B-B14F-4D97-AF65-F5344CB8AC3E}">
        <p14:creationId xmlns:p14="http://schemas.microsoft.com/office/powerpoint/2010/main" val="17872511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La CBH será el órgano encargado de difundir las normativas éticas nacionales e internacionales</a:t>
            </a:r>
          </a:p>
          <a:p>
            <a:r>
              <a:rPr lang="es-MX" dirty="0" smtClean="0"/>
              <a:t>También detectar áreas y temas que deban ser investigados</a:t>
            </a:r>
          </a:p>
          <a:p>
            <a:endParaRPr lang="es-MX" dirty="0"/>
          </a:p>
        </p:txBody>
      </p:sp>
    </p:spTree>
    <p:extLst>
      <p:ext uri="{BB962C8B-B14F-4D97-AF65-F5344CB8AC3E}">
        <p14:creationId xmlns:p14="http://schemas.microsoft.com/office/powerpoint/2010/main" val="254536896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r>
              <a:rPr lang="es-MX" dirty="0" smtClean="0"/>
              <a:t>Los miembros de los CBH deben ser elegidos democráticamente con representación de “TODAS” las disciplinas y profesiones, incluyendo un representante de las áreas de formación del posgrado.</a:t>
            </a:r>
          </a:p>
          <a:p>
            <a:endParaRPr lang="es-MX" dirty="0"/>
          </a:p>
        </p:txBody>
      </p:sp>
    </p:spTree>
    <p:extLst>
      <p:ext uri="{BB962C8B-B14F-4D97-AF65-F5344CB8AC3E}">
        <p14:creationId xmlns:p14="http://schemas.microsoft.com/office/powerpoint/2010/main" val="158669343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4918</Words>
  <Application>Microsoft Office PowerPoint</Application>
  <PresentationFormat>Presentación en pantalla (4:3)</PresentationFormat>
  <Paragraphs>388</Paragraphs>
  <Slides>120</Slides>
  <Notes>0</Notes>
  <HiddenSlides>0</HiddenSlides>
  <MMClips>0</MMClips>
  <ScaleCrop>false</ScaleCrop>
  <HeadingPairs>
    <vt:vector size="4" baseType="variant">
      <vt:variant>
        <vt:lpstr>Tema</vt:lpstr>
      </vt:variant>
      <vt:variant>
        <vt:i4>1</vt:i4>
      </vt:variant>
      <vt:variant>
        <vt:lpstr>Títulos de diapositiva</vt:lpstr>
      </vt:variant>
      <vt:variant>
        <vt:i4>120</vt:i4>
      </vt:variant>
    </vt:vector>
  </HeadingPairs>
  <TitlesOfParts>
    <vt:vector size="121" baseType="lpstr">
      <vt:lpstr>Tema de Office</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Consentimiento Informado</dc:title>
  <dc:creator>Gabriel</dc:creator>
  <cp:lastModifiedBy>Gabriel</cp:lastModifiedBy>
  <cp:revision>20</cp:revision>
  <dcterms:created xsi:type="dcterms:W3CDTF">2014-08-18T01:06:26Z</dcterms:created>
  <dcterms:modified xsi:type="dcterms:W3CDTF">2014-08-18T04:28:59Z</dcterms:modified>
</cp:coreProperties>
</file>