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1B13-9A29-44BC-B8AC-96D84D17D8C5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17042-6C94-4B2E-A562-DF172F98AE5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mx/imgres?imgurl=http://peuma.unblog.fr/files/2008/05/pobreza.jpg&amp;imgrefurl=http://peuma.unblog.fr/2008/05/&amp;h=300&amp;w=359&amp;sz=18&amp;hl=es&amp;start=11&amp;usg=__4cCQRhlZflIktFgpj98MQrE0Fvw=&amp;tbnid=2mBypoVCDMAgRM:&amp;tbnh=101&amp;tbnw=121&amp;prev=/images%3Fq%3Dpap%25C3%25A1s%2By%2Bpobreza%26gbv%3D2%26hl%3De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mx/imgres?imgurl=http://www.reddehuertas.com.ar/galeriadefotos/galeriados/enquintadebelgrano.JPG&amp;imgrefurl=http://www.reddehuertas.com.ar/galeriadefotos/galeriados/galeriados.htm&amp;h=1000&amp;w=1333&amp;sz=240&amp;hl=es&amp;start=57&amp;usg=__hcdVFfW6vZYzTnTJbAJxxhIMPtk=&amp;tbnid=_i0sjaQnds8BSM:&amp;tbnh=113&amp;tbnw=150&amp;prev=/images%3Fq%3Dequipo%2Bmultidisciplinario%26start%3D40%26gbv%3D2%26ndsp%3D20%26hl%3Des%26sa%3D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mx/imgres?imgurl=http://www.riogrande.com.br/Clipart/bandeiras/BRASIL.JPG&amp;imgrefurl=http://sweet-scarlett.blogspot.com/2008/08/mi-corto-agosto.html&amp;h=1658&amp;w=2214&amp;sz=119&amp;hl=es&amp;start=1&amp;um=1&amp;usg=__z9C6iver2_bh2OJXjCZ5XEVUCxE=&amp;tbnid=xudt3Ap4Zg3GTM:&amp;tbnh=112&amp;tbnw=150&amp;prev=/images%3Fq%3Dbandera%2Bde%2Bbrazil%26imgsz%3Dhuge%26um%3D1%26hl%3Des%26rlz%3D1T4RNWN_esMX223MX2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Parentalidad y pobreza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</a:t>
            </a:r>
            <a:r>
              <a:rPr lang="es-ES" b="1" smtClean="0">
                <a:solidFill>
                  <a:srgbClr val="FF9900"/>
                </a:solidFill>
              </a:rPr>
              <a:t>resiliencia</a:t>
            </a:r>
            <a:r>
              <a:rPr lang="es-ES" smtClean="0"/>
              <a:t> no es innata, debe estructurarse en un complejo proceso psicosocial ligado a la interrelación: </a:t>
            </a:r>
            <a:r>
              <a:rPr lang="es-ES" i="1" smtClean="0">
                <a:solidFill>
                  <a:srgbClr val="009900"/>
                </a:solidFill>
              </a:rPr>
              <a:t>madre-ayuda profesional-ambiente</a:t>
            </a:r>
            <a:r>
              <a:rPr lang="es-ES" smtClean="0"/>
              <a:t> para facilitar </a:t>
            </a:r>
            <a:r>
              <a:rPr lang="es-ES" u="sng" smtClean="0">
                <a:solidFill>
                  <a:srgbClr val="FF69D8"/>
                </a:solidFill>
              </a:rPr>
              <a:t>construcción de imágenes internas</a:t>
            </a:r>
            <a:r>
              <a:rPr lang="es-ES" smtClean="0"/>
              <a:t> que operen como </a:t>
            </a:r>
            <a:r>
              <a:rPr lang="es-ES" b="1" smtClean="0">
                <a:solidFill>
                  <a:srgbClr val="990099"/>
                </a:solidFill>
              </a:rPr>
              <a:t>factores protectores</a:t>
            </a:r>
            <a:r>
              <a:rPr lang="es-ES" smtClean="0"/>
              <a:t> y mediadores en situaciones de riesgo</a:t>
            </a:r>
          </a:p>
        </p:txBody>
      </p:sp>
      <p:pic>
        <p:nvPicPr>
          <p:cNvPr id="43012" name="Picture 7" descr="pobrez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5250" y="115888"/>
            <a:ext cx="1655763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smtClean="0"/>
              <a:t>Mujeres embarazadas (pensionistas)             </a:t>
            </a:r>
            <a:r>
              <a:rPr lang="es-ES" sz="3800" i="1" smtClean="0"/>
              <a:t>Estadísticas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800" smtClean="0"/>
              <a:t>43% jóvenes de 15 y 17 años de edad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70% viene del campo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96% abandonaron la escuela por: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>
                <a:solidFill>
                  <a:srgbClr val="000099"/>
                </a:solidFill>
              </a:rPr>
              <a:t>Abandono de trabajo 47%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>
                <a:solidFill>
                  <a:srgbClr val="000099"/>
                </a:solidFill>
              </a:rPr>
              <a:t>Dificultades de aprendizaje 30%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>
                <a:solidFill>
                  <a:srgbClr val="000099"/>
                </a:solidFill>
              </a:rPr>
              <a:t>Comportamiento 15%  - Otros 8%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80% con padre alcohólico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73% con pérdidas profundas en la infancia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32% víctimas de agresión sexual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20% recurre a drogas</a:t>
            </a:r>
            <a:br>
              <a:rPr lang="es-ES" sz="2400" smtClean="0"/>
            </a:br>
            <a:endParaRPr lang="es-E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Hogar Sao José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/>
              <a:t>ONG creada hace 48 años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Conducida por voluntarios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En su mayoría mujeres de Porto Alegre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Institución dedicada a las madres adolescentes y sus hijos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En el estudio se atendió a 12 mujeres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Permanecen de 4 a 12 meses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Una guardería recibe a niños menores de 2 años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Los mayores son atendidos hasta la adolescencia con actividades extraescolares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Servicios de lavandería, panadería (60% recursos)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Los embarazos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98% fueron no deseados </a:t>
            </a:r>
          </a:p>
          <a:p>
            <a:pPr eaLnBrk="1" hangingPunct="1"/>
            <a:r>
              <a:rPr lang="es-ES" smtClean="0"/>
              <a:t>100% de los casos no fue deseado por el padre de los bebés</a:t>
            </a:r>
          </a:p>
          <a:p>
            <a:pPr eaLnBrk="1" hangingPunct="1"/>
            <a:r>
              <a:rPr lang="es-ES" smtClean="0"/>
              <a:t>40% de embarazos resulta de un encuentro ocasional </a:t>
            </a:r>
          </a:p>
          <a:p>
            <a:pPr eaLnBrk="1" hangingPunct="1"/>
            <a:r>
              <a:rPr lang="es-ES" smtClean="0"/>
              <a:t>15% de los progenitores viven juntos</a:t>
            </a:r>
          </a:p>
          <a:p>
            <a:pPr eaLnBrk="1" hangingPunct="1"/>
            <a:r>
              <a:rPr lang="es-ES" smtClean="0"/>
              <a:t>5% están casados 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Ya en la casa hogar…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800" smtClean="0"/>
              <a:t>Luego del nacimiento aumenta su incompetencia y por ende la culpa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Si le tratan ‘bien’, aumentan los conflictos internos, con las compañeras y el equipo tratante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Las madres recuerdan los momentos de su vida donde no recibieron atención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Situaciones de agresión (Acting out) 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Se requiere </a:t>
            </a:r>
            <a:r>
              <a:rPr lang="es-ES" sz="2800" b="1" i="1" smtClean="0">
                <a:solidFill>
                  <a:srgbClr val="FF9900"/>
                </a:solidFill>
              </a:rPr>
              <a:t>comprensión, conocimiento, tolerancia y la imposición de límites</a:t>
            </a:r>
            <a:r>
              <a:rPr lang="es-ES" sz="2800" smtClean="0"/>
              <a:t> por parte del equipo</a:t>
            </a:r>
          </a:p>
          <a:p>
            <a:pPr eaLnBrk="1" hangingPunct="1">
              <a:lnSpc>
                <a:spcPct val="80000"/>
              </a:lnSpc>
            </a:pPr>
            <a:endParaRPr lang="es-E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Piel psicosocial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Apoyarse del pasaje de ‘transparencia psíquica’ por el que pasa la madre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Conocer infancia y vivencia de las madres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Praxis terapéutica y responsabilidades para evitar el ‘asistencialismo’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Equipo terapéutico multidisciplinario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Coordinadores y revisión consuetudinaria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Vivencias e interacciones cotidianas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Piel psicosocial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smtClean="0"/>
              <a:t>Prestar atención a dudas de los estudiantes de medicina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Psicólogo Varón en una institución principalmente femenina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Psiquiatra supervisor y ‘abuelo’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Esto facilita vivencias diferentes relativas a familia que jamás tuvieron 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Estas interacciones generan una dinámica de vida que debe aprovecharse y administrarse bien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Más piel psicosocial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La madre puede sentir con esto: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Que participa de un proceso de filiación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Buscar y asumir el maternaje de su hijo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El objetivo es ofrecer asistencia no ‘asistencialismo’,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Se intenta promover la autonomía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La energía social generada por la acción grupal positiva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Buscar la colaboración hacia la resiliencia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7" descr="enquintadebelgra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4652963"/>
            <a:ext cx="24479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Conclusión 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Las características propias </a:t>
            </a:r>
            <a:r>
              <a:rPr lang="es-ES" smtClean="0">
                <a:solidFill>
                  <a:schemeClr val="accent1"/>
                </a:solidFill>
              </a:rPr>
              <a:t>del ‘</a:t>
            </a:r>
            <a:r>
              <a:rPr lang="es-ES" b="1" smtClean="0">
                <a:solidFill>
                  <a:schemeClr val="accent1"/>
                </a:solidFill>
              </a:rPr>
              <a:t>hogar</a:t>
            </a:r>
            <a:r>
              <a:rPr lang="es-ES" smtClean="0">
                <a:solidFill>
                  <a:schemeClr val="accent1"/>
                </a:solidFill>
              </a:rPr>
              <a:t>’</a:t>
            </a:r>
            <a:r>
              <a:rPr lang="es-ES" smtClean="0"/>
              <a:t> con todas sus inseguridades y ambivalencias, siempre que se refuercen por la búsqueda de </a:t>
            </a:r>
            <a:r>
              <a:rPr lang="es-ES" b="1" smtClean="0">
                <a:solidFill>
                  <a:srgbClr val="FF69D8"/>
                </a:solidFill>
              </a:rPr>
              <a:t>verdad y afecto</a:t>
            </a:r>
            <a:r>
              <a:rPr lang="es-ES" smtClean="0"/>
              <a:t>, estructuran la construcción de la </a:t>
            </a:r>
            <a:r>
              <a:rPr lang="es-ES" smtClean="0">
                <a:solidFill>
                  <a:srgbClr val="FF9900"/>
                </a:solidFill>
              </a:rPr>
              <a:t>resiliencia, el apego y autonomía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Resiliencia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resiliencia es la </a:t>
            </a:r>
            <a:r>
              <a:rPr lang="es-ES" i="1" smtClean="0">
                <a:solidFill>
                  <a:srgbClr val="00FF00"/>
                </a:solidFill>
              </a:rPr>
              <a:t>capacidad</a:t>
            </a:r>
            <a:r>
              <a:rPr lang="es-ES" smtClean="0"/>
              <a:t> de una persona o de un grupo para desarrollarse bien, para seguir </a:t>
            </a:r>
            <a:r>
              <a:rPr lang="es-ES" i="1" smtClean="0">
                <a:solidFill>
                  <a:srgbClr val="FF6600"/>
                </a:solidFill>
              </a:rPr>
              <a:t>proyectándose</a:t>
            </a:r>
            <a:r>
              <a:rPr lang="es-ES" smtClean="0"/>
              <a:t> en el futuro </a:t>
            </a:r>
            <a:r>
              <a:rPr lang="es-ES" u="sng" smtClean="0"/>
              <a:t>a pesar</a:t>
            </a:r>
            <a:r>
              <a:rPr lang="es-ES" smtClean="0"/>
              <a:t> de </a:t>
            </a:r>
            <a:r>
              <a:rPr lang="es-ES" i="1" smtClean="0">
                <a:solidFill>
                  <a:srgbClr val="996600"/>
                </a:solidFill>
              </a:rPr>
              <a:t>acontecimientos desestabilizadores</a:t>
            </a:r>
            <a:r>
              <a:rPr lang="es-ES" smtClean="0"/>
              <a:t>, de condiciones de vida difíciles y de traumas a veces graves </a:t>
            </a:r>
          </a:p>
          <a:p>
            <a:pPr eaLnBrk="1" hangingPunct="1"/>
            <a:r>
              <a:rPr lang="es-ES" sz="1400" smtClean="0"/>
              <a:t>Manciaux Michael, La resiliencia: resistir y rehacerse, Ed. Gedisa, Barcelona, 2003, pp. 22. Definición inspirada en un </a:t>
            </a:r>
            <a:r>
              <a:rPr lang="es-ES" sz="1400" b="1" smtClean="0"/>
              <a:t>documento interno</a:t>
            </a:r>
            <a:r>
              <a:rPr lang="es-ES" sz="1400" smtClean="0"/>
              <a:t> preparado en el año 2000 por la </a:t>
            </a:r>
            <a:r>
              <a:rPr lang="es-ES" sz="1400" b="1" smtClean="0"/>
              <a:t>Fondation pour l’enfance</a:t>
            </a:r>
            <a:r>
              <a:rPr lang="es-ES" sz="1400" smtClean="0"/>
              <a:t> (París).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Parentalidad y pobreza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Economía de Brasil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Economía No. 9 (Según PIB)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Calidad de vida, lugar 840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10% de los habitantes poseen 53% de renta nacional y 93% de la riqueza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24 millones de niños y adolescentes de 160 millones de población viven en la pobreza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Índice de desnutrición del 20 al 25% en niños de 0 a 6 años </a:t>
            </a:r>
          </a:p>
          <a:p>
            <a:pPr lvl="1" eaLnBrk="1" hangingPunct="1">
              <a:lnSpc>
                <a:spcPct val="90000"/>
              </a:lnSpc>
            </a:pPr>
            <a:endParaRPr lang="es-ES" smtClean="0"/>
          </a:p>
        </p:txBody>
      </p:sp>
      <p:pic>
        <p:nvPicPr>
          <p:cNvPr id="45060" name="Picture 5" descr="BRAS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263" y="26035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Hablemos de niños     </a:t>
            </a:r>
            <a:r>
              <a:rPr lang="es-ES" sz="1800" smtClean="0"/>
              <a:t>parentalidad y pobreza</a:t>
            </a:r>
            <a:endParaRPr lang="es-E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Desnutrición en prematuros 11%</a:t>
            </a:r>
          </a:p>
          <a:p>
            <a:pPr lvl="1" eaLnBrk="1" hangingPunct="1"/>
            <a:r>
              <a:rPr lang="es-ES" smtClean="0"/>
              <a:t>Mortalidad infantil del 36% niños men. de 5</a:t>
            </a:r>
          </a:p>
          <a:p>
            <a:pPr lvl="1" eaLnBrk="1" hangingPunct="1"/>
            <a:r>
              <a:rPr lang="es-ES" smtClean="0"/>
              <a:t>Este número sube a 78% en clase baja</a:t>
            </a:r>
          </a:p>
          <a:p>
            <a:pPr lvl="1" eaLnBrk="1" hangingPunct="1"/>
            <a:r>
              <a:rPr lang="es-ES" smtClean="0"/>
              <a:t>Jardines de niños de baja calidad e insuficientes</a:t>
            </a:r>
          </a:p>
          <a:p>
            <a:pPr lvl="2" eaLnBrk="1" hangingPunct="1"/>
            <a:r>
              <a:rPr lang="es-ES" i="1" smtClean="0">
                <a:solidFill>
                  <a:srgbClr val="FF9900"/>
                </a:solidFill>
              </a:rPr>
              <a:t>Intención del autor de formar personal para proyectos integrados a nivel preventivo favoreciendo psicoprofilaxis institucional y comunitaria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Elementos Generales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Conocer factores de riesgo y elementos de protección para construir la resiliencia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Que el psiquiatra considere un panorama integrado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Intervención en donde hay estrés y violencia considerables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Técnicas de evaluación de la interacción bebé-entorno, principalmente con la madre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Más elementos generales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800" smtClean="0"/>
              <a:t>Se cree que existe depresión posparto en un 20% del medio estudiado</a:t>
            </a:r>
          </a:p>
          <a:p>
            <a:pPr eaLnBrk="1" hangingPunct="1"/>
            <a:r>
              <a:rPr lang="es-ES" sz="2800" smtClean="0"/>
              <a:t>Preparación de estudiantes para práctica de visita domiciliaria y atención ambulatoria</a:t>
            </a:r>
          </a:p>
          <a:p>
            <a:pPr eaLnBrk="1" hangingPunct="1"/>
            <a:r>
              <a:rPr lang="es-ES" sz="2800" smtClean="0"/>
              <a:t>Un plan que permita construir una “piel psicosocial” que estimule la resiliencia</a:t>
            </a:r>
          </a:p>
          <a:p>
            <a:pPr eaLnBrk="1" hangingPunct="1"/>
            <a:r>
              <a:rPr lang="es-ES" sz="2800" smtClean="0"/>
              <a:t>Problema frecuente de bebés desnutridos</a:t>
            </a:r>
          </a:p>
          <a:p>
            <a:pPr eaLnBrk="1" hangingPunct="1"/>
            <a:r>
              <a:rPr lang="es-ES" sz="2800" smtClean="0"/>
              <a:t>Niños afectados de 36% en 1992 a 25% en la actualidad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Proyecto “Vida”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Se visitaron 360 familias, 23% de niños menores de 6 años padecían desnutrición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Pobreza 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Las madres de todos los niños desnutridos habían perdido sus raíces y sin lazos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Todas las madres provenían de hogares donde padecieron estrés y violencia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Proyecto “Vida”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Embarazos no deseados, intentos de aborto y 51 días de lactancias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Representación del bebé imaginario con fantasías muy violentas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En grupo control la mejora de la autoestima fue significativa, las que contaban con compañero o se unían a alguna asociación comunitaria y habían amamantado al hijo por 151 días</a:t>
            </a:r>
          </a:p>
          <a:p>
            <a:pPr eaLnBrk="1" hangingPunct="1">
              <a:lnSpc>
                <a:spcPct val="90000"/>
              </a:lnSpc>
            </a:pPr>
            <a:endParaRPr lang="es-E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Trabajo de asistencia integral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smtClean="0"/>
              <a:t>Se vigilaba la nutrición, apoyo a bebés y sus madres para mejorar su capacidad materna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Algunas volvieron a trabajar y mejoraron su autoestima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Hoy los bebés ahora preadolescentes muestran: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Dificultades en el aprendizaje 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Déficit de atención * Leves problemas emocionales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Los nuevos bebés han tenido mejor cuidado y desarrollo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931</Words>
  <Application>Microsoft Office PowerPoint</Application>
  <PresentationFormat>Presentación en pantalla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Parentalidad y pobreza</vt:lpstr>
      <vt:lpstr>Resiliencia</vt:lpstr>
      <vt:lpstr>Parentalidad y pobreza </vt:lpstr>
      <vt:lpstr>Hablemos de niños     parentalidad y pobreza</vt:lpstr>
      <vt:lpstr>Elementos Generales</vt:lpstr>
      <vt:lpstr>Más elementos generales</vt:lpstr>
      <vt:lpstr>Proyecto “Vida”</vt:lpstr>
      <vt:lpstr>Proyecto “Vida”</vt:lpstr>
      <vt:lpstr>Trabajo de asistencia integral</vt:lpstr>
      <vt:lpstr>Mujeres embarazadas (pensionistas)             Estadísticas</vt:lpstr>
      <vt:lpstr>Hogar Sao José </vt:lpstr>
      <vt:lpstr>Los embarazos </vt:lpstr>
      <vt:lpstr>Ya en la casa hogar…</vt:lpstr>
      <vt:lpstr>Piel psicosocial</vt:lpstr>
      <vt:lpstr>Piel psicosocial</vt:lpstr>
      <vt:lpstr>Más piel psicosocial</vt:lpstr>
      <vt:lpstr>Conclusión 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Parentalidad y pobreza</dc:title>
  <dc:creator>Gabriel</dc:creator>
  <cp:lastModifiedBy>Gabriel</cp:lastModifiedBy>
  <cp:revision>1</cp:revision>
  <dcterms:created xsi:type="dcterms:W3CDTF">2011-08-25T19:02:45Z</dcterms:created>
  <dcterms:modified xsi:type="dcterms:W3CDTF">2011-08-25T19:03:01Z</dcterms:modified>
</cp:coreProperties>
</file>