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40" r:id="rId1"/>
  </p:sldMasterIdLst>
  <p:sldIdLst>
    <p:sldId id="259" r:id="rId2"/>
    <p:sldId id="272" r:id="rId3"/>
    <p:sldId id="273" r:id="rId4"/>
    <p:sldId id="275" r:id="rId5"/>
    <p:sldId id="281" r:id="rId6"/>
    <p:sldId id="276" r:id="rId7"/>
    <p:sldId id="283" r:id="rId8"/>
    <p:sldId id="282" r:id="rId9"/>
    <p:sldId id="277" r:id="rId10"/>
    <p:sldId id="274" r:id="rId11"/>
    <p:sldId id="278" r:id="rId12"/>
    <p:sldId id="284" r:id="rId13"/>
    <p:sldId id="285" r:id="rId14"/>
    <p:sldId id="286" r:id="rId15"/>
    <p:sldId id="287" r:id="rId16"/>
    <p:sldId id="288" r:id="rId17"/>
    <p:sldId id="298" r:id="rId18"/>
    <p:sldId id="299" r:id="rId19"/>
    <p:sldId id="300" r:id="rId20"/>
    <p:sldId id="289" r:id="rId21"/>
    <p:sldId id="301" r:id="rId22"/>
    <p:sldId id="290" r:id="rId23"/>
    <p:sldId id="291" r:id="rId24"/>
    <p:sldId id="292" r:id="rId25"/>
    <p:sldId id="293" r:id="rId26"/>
    <p:sldId id="294" r:id="rId27"/>
    <p:sldId id="302" r:id="rId28"/>
    <p:sldId id="304" r:id="rId29"/>
    <p:sldId id="295" r:id="rId30"/>
    <p:sldId id="296" r:id="rId31"/>
    <p:sldId id="297" r:id="rId32"/>
    <p:sldId id="303" r:id="rId33"/>
    <p:sldId id="305" r:id="rId34"/>
    <p:sldId id="306" r:id="rId35"/>
    <p:sldId id="30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576" autoAdjust="0"/>
  </p:normalViewPr>
  <p:slideViewPr>
    <p:cSldViewPr>
      <p:cViewPr>
        <p:scale>
          <a:sx n="100" d="100"/>
          <a:sy n="100" d="100"/>
        </p:scale>
        <p:origin x="-72" y="10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3C3D4D0-7ABD-45D6-A5B5-B7E6EA6262F4}"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ADE2-CC36-4449-96C5-6E3FB7CCCF74}" type="slidenum">
              <a:rPr lang="en-US" smtClean="0"/>
              <a:pPr/>
              <a:t>‹Nº›</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C3D4D0-7ABD-45D6-A5B5-B7E6EA6262F4}"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ADE2-CC36-4449-96C5-6E3FB7CCCF7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C3D4D0-7ABD-45D6-A5B5-B7E6EA6262F4}" type="datetimeFigureOut">
              <a:rPr lang="en-US" smtClean="0"/>
              <a:pPr/>
              <a:t>5/12/2011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2E2ADE2-CC36-4449-96C5-6E3FB7CCCF74}"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C3D4D0-7ABD-45D6-A5B5-B7E6EA6262F4}"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ADE2-CC36-4449-96C5-6E3FB7CCCF74}"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3C3D4D0-7ABD-45D6-A5B5-B7E6EA6262F4}" type="datetimeFigureOut">
              <a:rPr lang="en-US" smtClean="0"/>
              <a:pPr/>
              <a:t>5/12/2011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2ADE2-CC36-4449-96C5-6E3FB7CCCF74}" type="slidenum">
              <a:rPr lang="en-US" smtClean="0"/>
              <a:pPr/>
              <a:t>‹Nº›</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3C3D4D0-7ABD-45D6-A5B5-B7E6EA6262F4}" type="datetimeFigureOut">
              <a:rPr lang="en-US" smtClean="0"/>
              <a:pPr/>
              <a:t>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2ADE2-CC36-4449-96C5-6E3FB7CCCF74}"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3C3D4D0-7ABD-45D6-A5B5-B7E6EA6262F4}" type="datetimeFigureOut">
              <a:rPr lang="en-US" smtClean="0"/>
              <a:pPr/>
              <a:t>5/12/2011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2ADE2-CC36-4449-96C5-6E3FB7CCCF74}"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C3D4D0-7ABD-45D6-A5B5-B7E6EA6262F4}" type="datetimeFigureOut">
              <a:rPr lang="en-US" smtClean="0"/>
              <a:pPr/>
              <a:t>5/12/2011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2ADE2-CC36-4449-96C5-6E3FB7CCCF7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C3D4D0-7ABD-45D6-A5B5-B7E6EA6262F4}" type="datetimeFigureOut">
              <a:rPr lang="en-US" smtClean="0"/>
              <a:pPr/>
              <a:t>5/12/2011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E2ADE2-CC36-4449-96C5-6E3FB7CCCF74}"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C3D4D0-7ABD-45D6-A5B5-B7E6EA6262F4}" type="datetimeFigureOut">
              <a:rPr lang="en-US" smtClean="0"/>
              <a:pPr/>
              <a:t>5/12/2011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2ADE2-CC36-4449-96C5-6E3FB7CCCF74}" type="slidenum">
              <a:rPr lang="en-US" smtClean="0"/>
              <a:pPr/>
              <a:t>‹Nº›</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3C3D4D0-7ABD-45D6-A5B5-B7E6EA6262F4}" type="datetimeFigureOut">
              <a:rPr lang="en-US" smtClean="0"/>
              <a:pPr/>
              <a:t>5/12/2011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2E2ADE2-CC36-4449-96C5-6E3FB7CCCF74}" type="slidenum">
              <a:rPr lang="en-US" smtClean="0"/>
              <a:pPr/>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3C3D4D0-7ABD-45D6-A5B5-B7E6EA6262F4}" type="datetimeFigureOut">
              <a:rPr lang="en-US" smtClean="0"/>
              <a:pPr/>
              <a:t>5/12/2011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2E2ADE2-CC36-4449-96C5-6E3FB7CCCF74}"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s-MX" sz="4400" dirty="0" smtClean="0"/>
              <a:t>El derecho a la objeción de Conciencia</a:t>
            </a:r>
            <a:br>
              <a:rPr lang="es-MX" sz="4400" dirty="0" smtClean="0"/>
            </a:br>
            <a:r>
              <a:rPr lang="es-MX" sz="2700" dirty="0" smtClean="0"/>
              <a:t>Alberto Patiño Reyes</a:t>
            </a:r>
            <a:r>
              <a:rPr lang="es-MX" dirty="0" smtClean="0"/>
              <a:t/>
            </a:r>
            <a:br>
              <a:rPr lang="es-MX" dirty="0" smtClean="0"/>
            </a:br>
            <a:endParaRPr lang="es-MX" dirty="0"/>
          </a:p>
        </p:txBody>
      </p:sp>
      <p:sp>
        <p:nvSpPr>
          <p:cNvPr id="5" name="Subtitle 4"/>
          <p:cNvSpPr>
            <a:spLocks noGrp="1"/>
          </p:cNvSpPr>
          <p:nvPr>
            <p:ph type="subTitle" idx="1"/>
          </p:nvPr>
        </p:nvSpPr>
        <p:spPr/>
        <p:txBody>
          <a:bodyPr/>
          <a:lstStyle/>
          <a:p>
            <a:r>
              <a:rPr lang="es-MX" sz="2500" dirty="0" smtClean="0"/>
              <a:t>Fundación Rafael Preciado Hernández A.C  y Asociación de Bioética y Derechos Humanos A.C</a:t>
            </a:r>
          </a:p>
          <a:p>
            <a:endParaRPr lang="es-MX" sz="2500" dirty="0" smtClean="0"/>
          </a:p>
          <a:p>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MX" dirty="0" smtClean="0"/>
              <a:t>Objeción de Conciencia en el S. XX</a:t>
            </a:r>
            <a:endParaRPr lang="es-MX"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None/>
            </a:pPr>
            <a:r>
              <a:rPr lang="es-MX" sz="3300" b="1" u="sng" dirty="0" smtClean="0"/>
              <a:t>Negativa al Servicio Militar Obligatorio</a:t>
            </a:r>
            <a:r>
              <a:rPr lang="es-MX" sz="3100" dirty="0" smtClean="0"/>
              <a:t>:</a:t>
            </a:r>
          </a:p>
          <a:p>
            <a:r>
              <a:rPr lang="es-MX" sz="3100" dirty="0" smtClean="0"/>
              <a:t>Por motivaciones estrictamente religiosas, necesitará después materializarse en fórmulas de reconocimiento más amplias que tomen en consideración el rechazo a las armas por razones éticas o humanitarias.</a:t>
            </a:r>
          </a:p>
          <a:p>
            <a:r>
              <a:rPr lang="es-MX" sz="3100" dirty="0" smtClean="0"/>
              <a:t>Reconocimiento </a:t>
            </a:r>
            <a:r>
              <a:rPr lang="es-MX" sz="3100" b="1" dirty="0" smtClean="0"/>
              <a:t>legal</a:t>
            </a:r>
            <a:r>
              <a:rPr lang="es-MX" sz="3100" dirty="0" smtClean="0"/>
              <a:t> a los objetores de conciencia: en 1902 Suecia; en 1903 Australia; en 1912 Sudáfrica; 1916 Gran Bretaña; en 1917 Canadá, Estados Unidos y Dinamarca; en 1919 Rusia; en 1923 Holanda; 1922 Noruega y Finlandia.</a:t>
            </a:r>
          </a:p>
          <a:p>
            <a:r>
              <a:rPr lang="es-MX" sz="3100" dirty="0" smtClean="0"/>
              <a:t>Servicio social o civil sustitutorio.</a:t>
            </a:r>
          </a:p>
          <a:p>
            <a:r>
              <a:rPr lang="es-MX" sz="3100" dirty="0" smtClean="0"/>
              <a:t>Reconocimiento legal: países de tradición protestante de libre examen de las Escrituras. </a:t>
            </a:r>
          </a:p>
          <a:p>
            <a:endParaRPr lang="es-MX" dirty="0" smtClean="0"/>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MX" dirty="0" smtClean="0"/>
              <a:t>El derecho a la objeción de conciencia</a:t>
            </a:r>
            <a:endParaRPr lang="es-MX" dirty="0"/>
          </a:p>
        </p:txBody>
      </p:sp>
      <p:sp>
        <p:nvSpPr>
          <p:cNvPr id="3" name="Content Placeholder 2"/>
          <p:cNvSpPr>
            <a:spLocks noGrp="1"/>
          </p:cNvSpPr>
          <p:nvPr>
            <p:ph idx="1"/>
          </p:nvPr>
        </p:nvSpPr>
        <p:spPr/>
        <p:txBody>
          <a:bodyPr>
            <a:normAutofit/>
          </a:bodyPr>
          <a:lstStyle/>
          <a:p>
            <a:pPr lvl="1">
              <a:buNone/>
            </a:pPr>
            <a:r>
              <a:rPr lang="es-MX" dirty="0" smtClean="0"/>
              <a:t>Declaración Universal de los Derechos Humanos (10-12-48) En el artículo 18 reconoce:</a:t>
            </a:r>
          </a:p>
          <a:p>
            <a:pPr lvl="1">
              <a:buNone/>
            </a:pPr>
            <a:r>
              <a:rPr lang="es-MX" sz="2400" dirty="0" smtClean="0"/>
              <a:t>Tríada de libertades: pensamiento, conciencia y religión.</a:t>
            </a:r>
          </a:p>
          <a:p>
            <a:pPr algn="just"/>
            <a:endParaRPr lang="es-MX" sz="2400" dirty="0" smtClean="0"/>
          </a:p>
          <a:p>
            <a:pPr algn="just"/>
            <a:r>
              <a:rPr lang="es-MX" sz="2400" dirty="0" smtClean="0"/>
              <a:t>Libertad religiosa: ampara la vinculación del hombre con Dios, el acto de fe.</a:t>
            </a:r>
          </a:p>
          <a:p>
            <a:pPr algn="just"/>
            <a:endParaRPr lang="es-MX" sz="2400" dirty="0" smtClean="0"/>
          </a:p>
          <a:p>
            <a:pPr algn="just"/>
            <a:r>
              <a:rPr lang="es-MX" sz="2400" dirty="0" smtClean="0"/>
              <a:t>Libertad de conciencia: ampara la libre actuación conforme al bien. </a:t>
            </a:r>
            <a:r>
              <a:rPr lang="es-ES" sz="2400" dirty="0" smtClean="0"/>
              <a:t>El derecho de toda persona a mantener un comportamiento acorde con los propios imperativos de conciencia, ante circunstancias ordinarias o extraordinarias.</a:t>
            </a:r>
          </a:p>
          <a:p>
            <a:pPr algn="just"/>
            <a:endParaRPr lang="es-MX" sz="2400" dirty="0" smtClean="0"/>
          </a:p>
          <a:p>
            <a:pPr lvl="1">
              <a:buNone/>
            </a:pPr>
            <a:endParaRPr lang="es-MX" dirty="0" smtClean="0"/>
          </a:p>
          <a:p>
            <a:pPr lvl="1">
              <a:buNone/>
            </a:pPr>
            <a:endParaRPr lang="es-MX"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derecho a la objeción de conciencia</a:t>
            </a:r>
            <a:endParaRPr lang="es-MX" dirty="0"/>
          </a:p>
        </p:txBody>
      </p:sp>
      <p:sp>
        <p:nvSpPr>
          <p:cNvPr id="3" name="2 Marcador de contenido"/>
          <p:cNvSpPr>
            <a:spLocks noGrp="1"/>
          </p:cNvSpPr>
          <p:nvPr>
            <p:ph idx="1"/>
          </p:nvPr>
        </p:nvSpPr>
        <p:spPr/>
        <p:txBody>
          <a:bodyPr>
            <a:normAutofit lnSpcReduction="10000"/>
          </a:bodyPr>
          <a:lstStyle/>
          <a:p>
            <a:r>
              <a:rPr lang="es-MX" dirty="0" smtClean="0"/>
              <a:t>Conciencia (Declaración </a:t>
            </a:r>
            <a:r>
              <a:rPr lang="es-MX" sz="2800" dirty="0" err="1" smtClean="0"/>
              <a:t>Dignitatis</a:t>
            </a:r>
            <a:r>
              <a:rPr lang="es-MX" sz="2800" dirty="0" smtClean="0"/>
              <a:t> </a:t>
            </a:r>
            <a:r>
              <a:rPr lang="es-MX" sz="2800" dirty="0" err="1" smtClean="0"/>
              <a:t>Humanae</a:t>
            </a:r>
            <a:r>
              <a:rPr lang="es-MX" sz="2800" dirty="0" smtClean="0"/>
              <a:t>)</a:t>
            </a:r>
          </a:p>
          <a:p>
            <a:pPr>
              <a:lnSpc>
                <a:spcPct val="90000"/>
              </a:lnSpc>
              <a:buFont typeface="Arial" pitchFamily="34" charset="0"/>
              <a:buChar char="•"/>
            </a:pPr>
            <a:r>
              <a:rPr lang="es-MX" sz="2400" dirty="0" smtClean="0"/>
              <a:t>Conciencia: es la norma superior de la persona.</a:t>
            </a:r>
          </a:p>
          <a:p>
            <a:pPr>
              <a:lnSpc>
                <a:spcPct val="90000"/>
              </a:lnSpc>
              <a:buFont typeface="Arial" pitchFamily="34" charset="0"/>
              <a:buChar char="•"/>
            </a:pPr>
            <a:r>
              <a:rPr lang="es-MX" sz="2400" dirty="0" smtClean="0"/>
              <a:t>Conciencia moral: es un juicio práctico de la razón que dicta al hombre hacer el bien y evitar el mal.</a:t>
            </a:r>
          </a:p>
          <a:p>
            <a:pPr>
              <a:lnSpc>
                <a:spcPct val="90000"/>
              </a:lnSpc>
              <a:buFont typeface="Arial" pitchFamily="34" charset="0"/>
              <a:buChar char="•"/>
            </a:pPr>
            <a:r>
              <a:rPr lang="es-MX" sz="2400" dirty="0" smtClean="0"/>
              <a:t>Gracias a la conciencia el hombre percibe, juzga las acciones concretas como buenas o malas y acepta su responsabilidad. La llamamos “la voz de la conciencia”.</a:t>
            </a:r>
          </a:p>
          <a:p>
            <a:pPr>
              <a:lnSpc>
                <a:spcPct val="90000"/>
              </a:lnSpc>
              <a:buFont typeface="Arial" pitchFamily="34" charset="0"/>
              <a:buChar char="•"/>
            </a:pPr>
            <a:r>
              <a:rPr lang="es-MX" sz="2400" dirty="0" smtClean="0"/>
              <a:t>Por razón de su dignidad la persona humana no puede ni debe ser obligada o forzada a obrar en contra de su conciencia.</a:t>
            </a:r>
          </a:p>
          <a:p>
            <a:pPr>
              <a:lnSpc>
                <a:spcPct val="90000"/>
              </a:lnSpc>
              <a:buFont typeface="Arial" pitchFamily="34" charset="0"/>
              <a:buChar char="•"/>
            </a:pPr>
            <a:r>
              <a:rPr lang="es-MX" sz="2400" dirty="0" smtClean="0"/>
              <a:t>Tampoco se le puede impedir o prohibir obrar de acuerdo con ella. </a:t>
            </a:r>
          </a:p>
          <a:p>
            <a:pPr>
              <a:lnSpc>
                <a:spcPct val="90000"/>
              </a:lnSpc>
              <a:buFont typeface="Arial" pitchFamily="34" charset="0"/>
              <a:buChar char="•"/>
            </a:pPr>
            <a:r>
              <a:rPr lang="es-MX" sz="2400" dirty="0" smtClean="0"/>
              <a:t>La conciencia es la norma próxima de moralidad de los actos humanos.</a:t>
            </a:r>
            <a:endParaRPr lang="es-MX"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derecho a la objeción de conciencia</a:t>
            </a:r>
            <a:endParaRPr lang="es-MX" dirty="0"/>
          </a:p>
        </p:txBody>
      </p:sp>
      <p:sp>
        <p:nvSpPr>
          <p:cNvPr id="3" name="2 Marcador de contenido"/>
          <p:cNvSpPr>
            <a:spLocks noGrp="1"/>
          </p:cNvSpPr>
          <p:nvPr>
            <p:ph idx="1"/>
          </p:nvPr>
        </p:nvSpPr>
        <p:spPr/>
        <p:txBody>
          <a:bodyPr>
            <a:normAutofit fontScale="92500"/>
          </a:bodyPr>
          <a:lstStyle/>
          <a:p>
            <a:r>
              <a:rPr lang="es-MX" dirty="0" smtClean="0"/>
              <a:t>Clasificación </a:t>
            </a:r>
          </a:p>
          <a:p>
            <a:pPr>
              <a:buNone/>
            </a:pPr>
            <a:endParaRPr lang="es-MX" dirty="0" smtClean="0"/>
          </a:p>
          <a:p>
            <a:pPr marL="576072" indent="-457200">
              <a:buAutoNum type="alphaLcParenR"/>
            </a:pPr>
            <a:r>
              <a:rPr lang="es-MX" sz="2400" b="1" dirty="0" smtClean="0"/>
              <a:t>Estática y Objetiva</a:t>
            </a:r>
            <a:r>
              <a:rPr lang="es-MX" sz="2400" dirty="0" smtClean="0"/>
              <a:t>: conjunto de imperativos personales de conducta, de raíz religiosa o no, que poseen para el individuo un rango superior a cualquier otra instancia normativa.</a:t>
            </a:r>
          </a:p>
          <a:p>
            <a:pPr marL="576072" indent="-457200">
              <a:buFont typeface="Wingdings 2"/>
              <a:buAutoNum type="alphaLcParenR"/>
            </a:pPr>
            <a:r>
              <a:rPr lang="es-MX" sz="2400" b="1" dirty="0" smtClean="0"/>
              <a:t>Dinámica y Subjetiva</a:t>
            </a:r>
            <a:r>
              <a:rPr lang="es-MX" sz="2400" dirty="0" smtClean="0"/>
              <a:t>: atiende a dos niveles operativos de la conciencia. Un primer nivel de asunción interna de aquellas creencias que apuntan a la orientación individual hacia el bien.  Un segundo nivel de manifestación de esas creencias en la acción concreta. La conciencia, por tanto, dirige a la persona a tomar una actuación concreta en virtud de la aplicación al caso de las normas internas.</a:t>
            </a:r>
          </a:p>
          <a:p>
            <a:pPr marL="576072" indent="-457200">
              <a:buAutoNum type="alphaLcParenR"/>
            </a:pPr>
            <a:endParaRPr lang="es-MX"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derecho a la objeción de conciencia</a:t>
            </a:r>
            <a:endParaRPr lang="es-MX" dirty="0"/>
          </a:p>
        </p:txBody>
      </p:sp>
      <p:sp>
        <p:nvSpPr>
          <p:cNvPr id="3" name="2 Marcador de contenido"/>
          <p:cNvSpPr>
            <a:spLocks noGrp="1"/>
          </p:cNvSpPr>
          <p:nvPr>
            <p:ph idx="1"/>
          </p:nvPr>
        </p:nvSpPr>
        <p:spPr/>
        <p:txBody>
          <a:bodyPr>
            <a:normAutofit lnSpcReduction="10000"/>
          </a:bodyPr>
          <a:lstStyle/>
          <a:p>
            <a:r>
              <a:rPr lang="es-MX" dirty="0" smtClean="0"/>
              <a:t>Noción de objeción de conciencia:</a:t>
            </a:r>
          </a:p>
          <a:p>
            <a:pPr>
              <a:buNone/>
            </a:pPr>
            <a:endParaRPr lang="es-MX" dirty="0" smtClean="0"/>
          </a:p>
          <a:p>
            <a:pPr>
              <a:buFont typeface="Wingdings" pitchFamily="2" charset="2"/>
              <a:buChar char="Ø"/>
            </a:pPr>
            <a:r>
              <a:rPr lang="es-MX" sz="2400" dirty="0" smtClean="0"/>
              <a:t>“Incumplimiento de un mandato o de un deber legal o normativo, por parte de quien lo considera contrario a los mandatos de la propia conciencia, afrontando el objetor las consecuencias negativas (castigo) que ese incumplimiento legal le acarrea”.</a:t>
            </a:r>
          </a:p>
          <a:p>
            <a:pPr>
              <a:buNone/>
            </a:pPr>
            <a:endParaRPr lang="es-MX" sz="2400" dirty="0" smtClean="0"/>
          </a:p>
          <a:p>
            <a:pPr>
              <a:buFont typeface="Wingdings" pitchFamily="2" charset="2"/>
              <a:buChar char="Ø"/>
            </a:pPr>
            <a:r>
              <a:rPr lang="es-ES" sz="2400" dirty="0" smtClean="0"/>
              <a:t>Se trata de un </a:t>
            </a:r>
            <a:r>
              <a:rPr lang="es-ES" sz="2400" b="1" dirty="0" smtClean="0"/>
              <a:t>conflicto subjetivo irreductible </a:t>
            </a:r>
            <a:r>
              <a:rPr lang="es-ES" sz="2400" dirty="0" smtClean="0"/>
              <a:t>entre deber jurídico y deber moral, “la negativa, por motivos de conciencia, a realizar un acto o conducta que en principio resultaría jurídicamente exigible”.</a:t>
            </a:r>
          </a:p>
          <a:p>
            <a:pPr>
              <a:buNone/>
            </a:pPr>
            <a:endParaRPr lang="es-MX"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El derecho a la objeción de conciencia</a:t>
            </a:r>
            <a:endParaRPr lang="es-MX" dirty="0"/>
          </a:p>
        </p:txBody>
      </p:sp>
      <p:sp>
        <p:nvSpPr>
          <p:cNvPr id="4" name="3 Marcador de texto"/>
          <p:cNvSpPr>
            <a:spLocks noGrp="1"/>
          </p:cNvSpPr>
          <p:nvPr>
            <p:ph type="body" idx="1"/>
          </p:nvPr>
        </p:nvSpPr>
        <p:spPr/>
        <p:txBody>
          <a:bodyPr/>
          <a:lstStyle/>
          <a:p>
            <a:r>
              <a:rPr lang="es-MX" dirty="0" smtClean="0">
                <a:solidFill>
                  <a:srgbClr val="FF0000"/>
                </a:solidFill>
              </a:rPr>
              <a:t>Libertad de conciencia</a:t>
            </a:r>
            <a:endParaRPr lang="es-MX" dirty="0">
              <a:solidFill>
                <a:srgbClr val="FF0000"/>
              </a:solidFill>
            </a:endParaRPr>
          </a:p>
        </p:txBody>
      </p:sp>
      <p:sp>
        <p:nvSpPr>
          <p:cNvPr id="5" name="4 Marcador de contenido"/>
          <p:cNvSpPr>
            <a:spLocks noGrp="1"/>
          </p:cNvSpPr>
          <p:nvPr>
            <p:ph sz="half" idx="2"/>
          </p:nvPr>
        </p:nvSpPr>
        <p:spPr/>
        <p:txBody>
          <a:bodyPr/>
          <a:lstStyle/>
          <a:p>
            <a:pPr>
              <a:buFont typeface="Wingdings" pitchFamily="2" charset="2"/>
              <a:buChar char="Ø"/>
            </a:pPr>
            <a:r>
              <a:rPr lang="es-MX" dirty="0" smtClean="0"/>
              <a:t>Derecho a la actuación libre conforme a los más íntimos dictados de la conciencia personal.</a:t>
            </a:r>
            <a:endParaRPr lang="es-MX" dirty="0"/>
          </a:p>
        </p:txBody>
      </p:sp>
      <p:sp>
        <p:nvSpPr>
          <p:cNvPr id="6" name="5 Marcador de texto"/>
          <p:cNvSpPr>
            <a:spLocks noGrp="1"/>
          </p:cNvSpPr>
          <p:nvPr>
            <p:ph type="body" sz="quarter" idx="3"/>
          </p:nvPr>
        </p:nvSpPr>
        <p:spPr/>
        <p:txBody>
          <a:bodyPr/>
          <a:lstStyle/>
          <a:p>
            <a:r>
              <a:rPr lang="es-MX" dirty="0" smtClean="0">
                <a:solidFill>
                  <a:srgbClr val="FF0000"/>
                </a:solidFill>
              </a:rPr>
              <a:t>Objeción de conciencia</a:t>
            </a:r>
            <a:endParaRPr lang="es-MX" dirty="0">
              <a:solidFill>
                <a:srgbClr val="FF0000"/>
              </a:solidFill>
            </a:endParaRPr>
          </a:p>
        </p:txBody>
      </p:sp>
      <p:sp>
        <p:nvSpPr>
          <p:cNvPr id="7" name="6 Marcador de contenido"/>
          <p:cNvSpPr>
            <a:spLocks noGrp="1"/>
          </p:cNvSpPr>
          <p:nvPr>
            <p:ph sz="quarter" idx="4"/>
          </p:nvPr>
        </p:nvSpPr>
        <p:spPr/>
        <p:txBody>
          <a:bodyPr>
            <a:normAutofit/>
          </a:bodyPr>
          <a:lstStyle/>
          <a:p>
            <a:pPr>
              <a:buFont typeface="Wingdings" pitchFamily="2" charset="2"/>
              <a:buChar char="Ø"/>
            </a:pPr>
            <a:r>
              <a:rPr lang="es-MX" dirty="0" smtClean="0"/>
              <a:t>La negativa del individuo, por motivos de conciencia, a someterse a una conducta jurídicamente exigible (norma, contrato, resolución).</a:t>
            </a:r>
          </a:p>
          <a:p>
            <a:pPr>
              <a:buFont typeface="Wingdings" pitchFamily="2" charset="2"/>
              <a:buChar char="Ø"/>
            </a:pPr>
            <a:r>
              <a:rPr lang="es-MX" dirty="0" smtClean="0"/>
              <a:t>la negativa por escrúpulos de conciencia, contrarios a preceptos morales o éticos, religiosos.</a:t>
            </a:r>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Características del derecho a la objeción de conciencia</a:t>
            </a:r>
            <a:endParaRPr lang="es-MX" dirty="0"/>
          </a:p>
        </p:txBody>
      </p:sp>
      <p:sp>
        <p:nvSpPr>
          <p:cNvPr id="4" name="3 Marcador de texto"/>
          <p:cNvSpPr>
            <a:spLocks noGrp="1"/>
          </p:cNvSpPr>
          <p:nvPr>
            <p:ph type="body" idx="1"/>
          </p:nvPr>
        </p:nvSpPr>
        <p:spPr/>
        <p:txBody>
          <a:bodyPr/>
          <a:lstStyle/>
          <a:p>
            <a:r>
              <a:rPr lang="es-MX" dirty="0" smtClean="0">
                <a:solidFill>
                  <a:srgbClr val="FF0000"/>
                </a:solidFill>
              </a:rPr>
              <a:t>conflicto</a:t>
            </a:r>
            <a:endParaRPr lang="es-MX" dirty="0">
              <a:solidFill>
                <a:srgbClr val="FF0000"/>
              </a:solidFill>
            </a:endParaRPr>
          </a:p>
        </p:txBody>
      </p:sp>
      <p:sp>
        <p:nvSpPr>
          <p:cNvPr id="5" name="4 Marcador de contenido"/>
          <p:cNvSpPr>
            <a:spLocks noGrp="1"/>
          </p:cNvSpPr>
          <p:nvPr>
            <p:ph sz="half" idx="2"/>
          </p:nvPr>
        </p:nvSpPr>
        <p:spPr/>
        <p:txBody>
          <a:bodyPr>
            <a:normAutofit fontScale="92500" lnSpcReduction="10000"/>
          </a:bodyPr>
          <a:lstStyle/>
          <a:p>
            <a:pPr>
              <a:buFont typeface="Arial" pitchFamily="34" charset="0"/>
              <a:buChar char="•"/>
            </a:pPr>
            <a:r>
              <a:rPr lang="es-MX" dirty="0" smtClean="0"/>
              <a:t>Puede presentarse cuando la ley o norma jurídica obliga a hacer algo que en conciencia la persona no puede hacer (</a:t>
            </a:r>
            <a:r>
              <a:rPr lang="es-MX" dirty="0" err="1" smtClean="0"/>
              <a:t>Vgr.</a:t>
            </a:r>
            <a:r>
              <a:rPr lang="es-MX" dirty="0" smtClean="0"/>
              <a:t>, ir a la guerra o participar de la práctica de un aborto)</a:t>
            </a:r>
          </a:p>
          <a:p>
            <a:pPr>
              <a:buFont typeface="Arial" pitchFamily="34" charset="0"/>
              <a:buChar char="•"/>
            </a:pPr>
            <a:r>
              <a:rPr lang="es-MX" dirty="0" smtClean="0"/>
              <a:t>Cuando la ley o norma jurídica prohíbe hacer algo que en conciencia se debe hacer (</a:t>
            </a:r>
            <a:r>
              <a:rPr lang="es-MX" dirty="0" err="1" smtClean="0"/>
              <a:t>Vgr.</a:t>
            </a:r>
            <a:r>
              <a:rPr lang="es-MX" dirty="0" smtClean="0"/>
              <a:t> Utilizar determinada vestimenta).</a:t>
            </a:r>
            <a:endParaRPr lang="es-MX" dirty="0"/>
          </a:p>
        </p:txBody>
      </p:sp>
      <p:sp>
        <p:nvSpPr>
          <p:cNvPr id="6" name="5 Marcador de texto"/>
          <p:cNvSpPr>
            <a:spLocks noGrp="1"/>
          </p:cNvSpPr>
          <p:nvPr>
            <p:ph type="body" sz="quarter" idx="3"/>
          </p:nvPr>
        </p:nvSpPr>
        <p:spPr/>
        <p:txBody>
          <a:bodyPr/>
          <a:lstStyle/>
          <a:p>
            <a:r>
              <a:rPr lang="es-MX" dirty="0" smtClean="0">
                <a:solidFill>
                  <a:srgbClr val="FF0000"/>
                </a:solidFill>
              </a:rPr>
              <a:t>Características</a:t>
            </a:r>
            <a:endParaRPr lang="es-MX" dirty="0">
              <a:solidFill>
                <a:srgbClr val="FF0000"/>
              </a:solidFill>
            </a:endParaRPr>
          </a:p>
        </p:txBody>
      </p:sp>
      <p:sp>
        <p:nvSpPr>
          <p:cNvPr id="7" name="6 Marcador de contenido"/>
          <p:cNvSpPr>
            <a:spLocks noGrp="1"/>
          </p:cNvSpPr>
          <p:nvPr>
            <p:ph sz="quarter" idx="4"/>
          </p:nvPr>
        </p:nvSpPr>
        <p:spPr/>
        <p:txBody>
          <a:bodyPr>
            <a:normAutofit fontScale="85000" lnSpcReduction="20000"/>
          </a:bodyPr>
          <a:lstStyle/>
          <a:p>
            <a:pPr>
              <a:buFont typeface="Arial" pitchFamily="34" charset="0"/>
              <a:buChar char="•"/>
            </a:pPr>
            <a:r>
              <a:rPr lang="es-MX" b="1" dirty="0" smtClean="0"/>
              <a:t>El objetor </a:t>
            </a:r>
            <a:r>
              <a:rPr lang="es-MX" dirty="0" smtClean="0"/>
              <a:t>desobedece la ley, es una desobediencia jurídica (una conducta debida y esperada)</a:t>
            </a:r>
          </a:p>
          <a:p>
            <a:pPr>
              <a:buFont typeface="Arial" pitchFamily="34" charset="0"/>
              <a:buChar char="•"/>
            </a:pPr>
            <a:r>
              <a:rPr lang="es-MX" b="1" dirty="0" smtClean="0"/>
              <a:t>No es activa</a:t>
            </a:r>
            <a:r>
              <a:rPr lang="es-MX" dirty="0" smtClean="0"/>
              <a:t>, como la rebelión o revolución.</a:t>
            </a:r>
          </a:p>
          <a:p>
            <a:pPr>
              <a:buFont typeface="Arial" pitchFamily="34" charset="0"/>
              <a:buChar char="•"/>
            </a:pPr>
            <a:r>
              <a:rPr lang="es-MX" dirty="0" smtClean="0"/>
              <a:t>Es un comportamiento </a:t>
            </a:r>
            <a:r>
              <a:rPr lang="es-MX" b="1" dirty="0" smtClean="0"/>
              <a:t>pasivo.</a:t>
            </a:r>
          </a:p>
          <a:p>
            <a:pPr>
              <a:buFont typeface="Arial" pitchFamily="34" charset="0"/>
              <a:buChar char="•"/>
            </a:pPr>
            <a:r>
              <a:rPr lang="es-MX" b="1" dirty="0" smtClean="0"/>
              <a:t>No es colectiva</a:t>
            </a:r>
            <a:r>
              <a:rPr lang="es-MX" dirty="0" smtClean="0"/>
              <a:t>, como la desobediencia civil.</a:t>
            </a:r>
          </a:p>
          <a:p>
            <a:pPr>
              <a:buFont typeface="Arial" pitchFamily="34" charset="0"/>
              <a:buChar char="•"/>
            </a:pPr>
            <a:r>
              <a:rPr lang="es-MX" b="1" dirty="0" smtClean="0"/>
              <a:t>Es individual</a:t>
            </a:r>
            <a:r>
              <a:rPr lang="es-MX" dirty="0" smtClean="0"/>
              <a:t>. Cumple lo que su conciencia le dicta.</a:t>
            </a:r>
          </a:p>
          <a:p>
            <a:pPr>
              <a:buFont typeface="Arial" pitchFamily="34" charset="0"/>
              <a:buChar char="•"/>
            </a:pPr>
            <a:r>
              <a:rPr lang="es-MX" dirty="0" smtClean="0"/>
              <a:t>Comportamiento </a:t>
            </a:r>
            <a:r>
              <a:rPr lang="es-MX" b="1" dirty="0" err="1" smtClean="0"/>
              <a:t>omisivo</a:t>
            </a:r>
            <a:r>
              <a:rPr lang="es-MX" dirty="0" smtClean="0"/>
              <a:t> ,el ordenamiento jurídico no tiene, en principio, inconveniente para conceder exención.</a:t>
            </a:r>
          </a:p>
          <a:p>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fontScale="90000"/>
          </a:bodyPr>
          <a:lstStyle/>
          <a:p>
            <a:r>
              <a:rPr lang="es-MX" dirty="0" smtClean="0"/>
              <a:t>Características de la Objeción de conciencia</a:t>
            </a:r>
            <a:endParaRPr lang="es-MX" dirty="0"/>
          </a:p>
        </p:txBody>
      </p:sp>
      <p:sp>
        <p:nvSpPr>
          <p:cNvPr id="8" name="7 Marcador de contenido"/>
          <p:cNvSpPr>
            <a:spLocks noGrp="1"/>
          </p:cNvSpPr>
          <p:nvPr>
            <p:ph idx="1"/>
          </p:nvPr>
        </p:nvSpPr>
        <p:spPr/>
        <p:txBody>
          <a:bodyPr>
            <a:normAutofit/>
          </a:bodyPr>
          <a:lstStyle/>
          <a:p>
            <a:r>
              <a:rPr lang="es-MX" sz="2400" dirty="0" smtClean="0"/>
              <a:t>En la aceptación (Estado) de la objeción de conciencia no se trata de que cada cual pueda hacer lo que le venga en gana en cada momento</a:t>
            </a:r>
          </a:p>
          <a:p>
            <a:r>
              <a:rPr lang="es-MX" sz="2400" dirty="0" smtClean="0"/>
              <a:t>Sino de atender aquellos casos extremos en que el cumplimiento de una obligación legal sea realmente insoportable para la persona en razón de alguna motivación de carácter superior (ética o religiosa)</a:t>
            </a:r>
          </a:p>
          <a:p>
            <a:r>
              <a:rPr lang="es-MX" sz="2400" dirty="0" smtClean="0"/>
              <a:t>Al ser la norma de conciencia esencialmente interior al individuo, el dilema para la autoridad es comprobar la seriedad del conflicto para otorgar la exención solicitada.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Características de la objeción de conciencia</a:t>
            </a:r>
            <a:endParaRPr lang="es-MX" dirty="0"/>
          </a:p>
        </p:txBody>
      </p:sp>
      <p:sp>
        <p:nvSpPr>
          <p:cNvPr id="3" name="2 Marcador de contenido"/>
          <p:cNvSpPr>
            <a:spLocks noGrp="1"/>
          </p:cNvSpPr>
          <p:nvPr>
            <p:ph idx="1"/>
          </p:nvPr>
        </p:nvSpPr>
        <p:spPr/>
        <p:txBody>
          <a:bodyPr>
            <a:normAutofit lnSpcReduction="10000"/>
          </a:bodyPr>
          <a:lstStyle/>
          <a:p>
            <a:pPr>
              <a:buFont typeface="Wingdings" pitchFamily="2" charset="2"/>
              <a:buChar char="§"/>
            </a:pPr>
            <a:r>
              <a:rPr lang="es-MX" sz="2400" dirty="0" smtClean="0"/>
              <a:t>Para la autoridad es importante determinar si el reconocimiento de la exención del deber legal importará para el objetor una mera dispensa, o si irá unida a alguna obligación alternativa que “compense” la objeción</a:t>
            </a:r>
            <a:endParaRPr lang="es-MX" dirty="0" smtClean="0"/>
          </a:p>
          <a:p>
            <a:pPr>
              <a:buFont typeface="Wingdings" pitchFamily="2" charset="2"/>
              <a:buChar char="§"/>
            </a:pPr>
            <a:endParaRPr lang="es-MX" sz="2400" dirty="0" smtClean="0"/>
          </a:p>
          <a:p>
            <a:pPr>
              <a:buFont typeface="Wingdings" pitchFamily="2" charset="2"/>
              <a:buChar char="§"/>
            </a:pPr>
            <a:r>
              <a:rPr lang="es-MX" sz="2400" dirty="0" smtClean="0"/>
              <a:t>Una forma de comprobar la sinceridad del objetor deriva de la acreditación de su pertenencia a un grupo que públicamente sostiene una doctrina determinada, contraria al deber legal de que se trate (</a:t>
            </a:r>
            <a:r>
              <a:rPr lang="es-MX" sz="1200" dirty="0" err="1" smtClean="0"/>
              <a:t>Vgr.</a:t>
            </a:r>
            <a:r>
              <a:rPr lang="es-MX" sz="1200" dirty="0" smtClean="0"/>
              <a:t> Testigos de Jehová, Judíos Ortodoxos, Adventistas del Séptimo día</a:t>
            </a:r>
            <a:r>
              <a:rPr lang="es-MX" sz="2400" dirty="0" smtClean="0"/>
              <a:t>)</a:t>
            </a:r>
          </a:p>
          <a:p>
            <a:pPr>
              <a:buFont typeface="Wingdings" pitchFamily="2" charset="2"/>
              <a:buChar char="§"/>
            </a:pPr>
            <a:endParaRPr lang="es-MX" sz="2400" dirty="0" smtClean="0"/>
          </a:p>
          <a:p>
            <a:pPr>
              <a:buFont typeface="Wingdings" pitchFamily="2" charset="2"/>
              <a:buChar char="§"/>
            </a:pPr>
            <a:r>
              <a:rPr lang="es-MX" sz="2400" dirty="0" smtClean="0"/>
              <a:t>Cabe la posibilidad: simular una pertenencia que no es real, sólo para valerse de una excepción legalmente establecida.</a:t>
            </a:r>
            <a:endParaRPr lang="es-MX"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Característica de la Objeción de conciencia </a:t>
            </a:r>
            <a:endParaRPr lang="es-MX" dirty="0"/>
          </a:p>
        </p:txBody>
      </p:sp>
      <p:sp>
        <p:nvSpPr>
          <p:cNvPr id="3" name="2 Marcador de contenido"/>
          <p:cNvSpPr>
            <a:spLocks noGrp="1"/>
          </p:cNvSpPr>
          <p:nvPr>
            <p:ph idx="1"/>
          </p:nvPr>
        </p:nvSpPr>
        <p:spPr/>
        <p:txBody>
          <a:bodyPr/>
          <a:lstStyle/>
          <a:p>
            <a:r>
              <a:rPr lang="es-MX" sz="2000" b="1" dirty="0" smtClean="0"/>
              <a:t>Prestación sustitutoria</a:t>
            </a:r>
            <a:r>
              <a:rPr lang="es-MX" sz="2000" dirty="0" smtClean="0"/>
              <a:t>: para asegurarse que el objetor tiene un conflicto de conciencia, los ordenamientos jurídicos establecen prestaciones sustitutorias que deben ser por lo menos igual de gravosas o incluso más que el cumplimiento del deber legal omitido.</a:t>
            </a:r>
          </a:p>
          <a:p>
            <a:pPr>
              <a:buNone/>
            </a:pPr>
            <a:endParaRPr lang="es-MX" sz="2400" dirty="0" smtClean="0"/>
          </a:p>
          <a:p>
            <a:pPr marL="576072" indent="-457200">
              <a:buAutoNum type="alphaLcParenR"/>
            </a:pPr>
            <a:r>
              <a:rPr lang="es-MX" sz="2000" dirty="0" smtClean="0"/>
              <a:t>Es indicada  cuando la exención comporta un perjuicio o agravio, al menos comparativo, para los demás ciudadanos, y desde ese punto es una manera de </a:t>
            </a:r>
            <a:r>
              <a:rPr lang="es-MX" sz="2000" dirty="0" err="1" smtClean="0"/>
              <a:t>reestablecer</a:t>
            </a:r>
            <a:r>
              <a:rPr lang="es-MX" sz="2000" dirty="0" smtClean="0"/>
              <a:t> la igualdad ante la ley así como el equilibrio en el deber de soportar las cargas públicas.</a:t>
            </a:r>
          </a:p>
          <a:p>
            <a:pPr marL="576072" indent="-457200">
              <a:buAutoNum type="alphaLcParenR"/>
            </a:pPr>
            <a:endParaRPr lang="es-MX" sz="2000" dirty="0" smtClean="0"/>
          </a:p>
          <a:p>
            <a:pPr marL="576072" indent="-457200">
              <a:buAutoNum type="alphaLcParenR"/>
            </a:pPr>
            <a:r>
              <a:rPr lang="es-MX" sz="2000" dirty="0" smtClean="0"/>
              <a:t>Cuando no significa un agravio comparativo para los demás ciudadanos sino solamente un perjuicio para los intereses generales o del Estado, puede prescindirse de la prestación sustitutoria buscando algún otro tipo de solución.</a:t>
            </a:r>
          </a:p>
          <a:p>
            <a:pPr>
              <a:buNone/>
            </a:pP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Antecedentes</a:t>
            </a:r>
            <a:endParaRPr lang="es-MX" dirty="0"/>
          </a:p>
        </p:txBody>
      </p:sp>
      <p:sp>
        <p:nvSpPr>
          <p:cNvPr id="3" name="Content Placeholder 2"/>
          <p:cNvSpPr>
            <a:spLocks noGrp="1"/>
          </p:cNvSpPr>
          <p:nvPr>
            <p:ph idx="1"/>
          </p:nvPr>
        </p:nvSpPr>
        <p:spPr/>
        <p:txBody>
          <a:bodyPr>
            <a:normAutofit fontScale="92500" lnSpcReduction="10000"/>
          </a:bodyPr>
          <a:lstStyle/>
          <a:p>
            <a:pPr>
              <a:buNone/>
            </a:pPr>
            <a:r>
              <a:rPr lang="es-ES" b="1" dirty="0" smtClean="0"/>
              <a:t>Conflicto entre ley y conciencia:</a:t>
            </a:r>
          </a:p>
          <a:p>
            <a:endParaRPr lang="es-MX" dirty="0" smtClean="0"/>
          </a:p>
          <a:p>
            <a:r>
              <a:rPr lang="en-US" sz="2600" dirty="0" smtClean="0"/>
              <a:t>“</a:t>
            </a:r>
            <a:r>
              <a:rPr lang="en-US" sz="2600" dirty="0" err="1" smtClean="0"/>
              <a:t>Antígona</a:t>
            </a:r>
            <a:r>
              <a:rPr lang="en-US" sz="2600" dirty="0" smtClean="0"/>
              <a:t>” (</a:t>
            </a:r>
            <a:r>
              <a:rPr lang="en-US" sz="2600" dirty="0" err="1" smtClean="0"/>
              <a:t>Sófocles</a:t>
            </a:r>
            <a:r>
              <a:rPr lang="en-US" sz="2600" dirty="0" smtClean="0"/>
              <a:t>)</a:t>
            </a:r>
          </a:p>
          <a:p>
            <a:pPr marL="633222" indent="-514350">
              <a:buAutoNum type="alphaLcParenR"/>
            </a:pPr>
            <a:r>
              <a:rPr lang="en-US" sz="2600" dirty="0" err="1" smtClean="0"/>
              <a:t>Conflicto</a:t>
            </a:r>
            <a:r>
              <a:rPr lang="en-US" sz="2600" dirty="0" smtClean="0"/>
              <a:t> entre </a:t>
            </a:r>
            <a:r>
              <a:rPr lang="en-US" sz="2600" dirty="0" err="1" smtClean="0"/>
              <a:t>ley</a:t>
            </a:r>
            <a:r>
              <a:rPr lang="en-US" sz="2600" dirty="0" smtClean="0"/>
              <a:t> y </a:t>
            </a:r>
            <a:r>
              <a:rPr lang="en-US" sz="2600" dirty="0" err="1" smtClean="0"/>
              <a:t>conciencia</a:t>
            </a:r>
            <a:r>
              <a:rPr lang="en-US" sz="2600" dirty="0" smtClean="0"/>
              <a:t>, un drama personal </a:t>
            </a:r>
            <a:r>
              <a:rPr lang="en-US" sz="2600" dirty="0" err="1" smtClean="0"/>
              <a:t>frente</a:t>
            </a:r>
            <a:r>
              <a:rPr lang="en-US" sz="2600" dirty="0" smtClean="0"/>
              <a:t> a la </a:t>
            </a:r>
            <a:r>
              <a:rPr lang="en-US" sz="2600" dirty="0" err="1" smtClean="0"/>
              <a:t>autoridad</a:t>
            </a:r>
            <a:r>
              <a:rPr lang="en-US" sz="2600" dirty="0" smtClean="0"/>
              <a:t>.</a:t>
            </a:r>
          </a:p>
          <a:p>
            <a:pPr marL="633222" indent="-514350">
              <a:buAutoNum type="alphaLcParenR"/>
            </a:pPr>
            <a:r>
              <a:rPr lang="en-US" sz="2600" dirty="0" smtClean="0"/>
              <a:t>En la P</a:t>
            </a:r>
            <a:r>
              <a:rPr lang="en-US" sz="2600" i="1" dirty="0" smtClean="0"/>
              <a:t>olis</a:t>
            </a:r>
            <a:r>
              <a:rPr lang="en-US" sz="2600" dirty="0" smtClean="0"/>
              <a:t> </a:t>
            </a:r>
            <a:r>
              <a:rPr lang="en-US" sz="2600" dirty="0" err="1" smtClean="0"/>
              <a:t>griega</a:t>
            </a:r>
            <a:r>
              <a:rPr lang="en-US" sz="2600" dirty="0" smtClean="0"/>
              <a:t> era </a:t>
            </a:r>
            <a:r>
              <a:rPr lang="en-US" sz="2600" dirty="0" err="1" smtClean="0"/>
              <a:t>imposible</a:t>
            </a:r>
            <a:r>
              <a:rPr lang="en-US" sz="2600" dirty="0" smtClean="0"/>
              <a:t> </a:t>
            </a:r>
            <a:r>
              <a:rPr lang="en-US" sz="2600" dirty="0" err="1" smtClean="0"/>
              <a:t>distinguir</a:t>
            </a:r>
            <a:r>
              <a:rPr lang="en-US" sz="2600" dirty="0" smtClean="0"/>
              <a:t> un </a:t>
            </a:r>
            <a:r>
              <a:rPr lang="en-US" sz="2600" dirty="0" err="1" smtClean="0"/>
              <a:t>caso</a:t>
            </a:r>
            <a:r>
              <a:rPr lang="en-US" sz="2600" dirty="0" smtClean="0"/>
              <a:t> de </a:t>
            </a:r>
            <a:r>
              <a:rPr lang="en-US" sz="2600" dirty="0" err="1" smtClean="0"/>
              <a:t>objeción</a:t>
            </a:r>
            <a:r>
              <a:rPr lang="en-US" sz="2600" dirty="0" smtClean="0"/>
              <a:t> de </a:t>
            </a:r>
            <a:r>
              <a:rPr lang="en-US" sz="2600" dirty="0" err="1" smtClean="0"/>
              <a:t>conciencia</a:t>
            </a:r>
            <a:r>
              <a:rPr lang="en-US" sz="2600" dirty="0" smtClean="0"/>
              <a:t>.</a:t>
            </a:r>
          </a:p>
          <a:p>
            <a:pPr marL="633222" indent="-514350">
              <a:buAutoNum type="alphaLcParenR"/>
            </a:pPr>
            <a:r>
              <a:rPr lang="en-US" sz="2600" dirty="0" smtClean="0"/>
              <a:t>Las </a:t>
            </a:r>
            <a:r>
              <a:rPr lang="en-US" sz="2600" dirty="0" err="1" smtClean="0"/>
              <a:t>leyes</a:t>
            </a:r>
            <a:r>
              <a:rPr lang="en-US" sz="2600" dirty="0" smtClean="0"/>
              <a:t> de la </a:t>
            </a:r>
            <a:r>
              <a:rPr lang="en-US" sz="2600" i="1" dirty="0" smtClean="0"/>
              <a:t>Polis</a:t>
            </a:r>
            <a:r>
              <a:rPr lang="en-US" sz="2600" dirty="0" smtClean="0"/>
              <a:t> (</a:t>
            </a:r>
            <a:r>
              <a:rPr lang="en-US" sz="2600" dirty="0" err="1" smtClean="0"/>
              <a:t>Grecia</a:t>
            </a:r>
            <a:r>
              <a:rPr lang="en-US" sz="2600" dirty="0" smtClean="0"/>
              <a:t>) y de la </a:t>
            </a:r>
            <a:r>
              <a:rPr lang="en-US" sz="2600" i="1" dirty="0" err="1" smtClean="0"/>
              <a:t>Civitas</a:t>
            </a:r>
            <a:r>
              <a:rPr lang="en-US" sz="2600" dirty="0" smtClean="0"/>
              <a:t> (Roma) </a:t>
            </a:r>
            <a:r>
              <a:rPr lang="en-US" sz="2600" dirty="0" err="1" smtClean="0"/>
              <a:t>eran</a:t>
            </a:r>
            <a:r>
              <a:rPr lang="en-US" sz="2600" dirty="0" smtClean="0"/>
              <a:t> </a:t>
            </a:r>
            <a:r>
              <a:rPr lang="en-US" sz="2600" dirty="0" err="1" smtClean="0"/>
              <a:t>las</a:t>
            </a:r>
            <a:r>
              <a:rPr lang="en-US" sz="2600" dirty="0" smtClean="0"/>
              <a:t> </a:t>
            </a:r>
            <a:r>
              <a:rPr lang="en-US" sz="2600" dirty="0" err="1" smtClean="0"/>
              <a:t>leyes</a:t>
            </a:r>
            <a:r>
              <a:rPr lang="en-US" sz="2600" dirty="0" smtClean="0"/>
              <a:t> de los </a:t>
            </a:r>
            <a:r>
              <a:rPr lang="en-US" sz="2600" dirty="0" err="1" smtClean="0"/>
              <a:t>dioses</a:t>
            </a:r>
            <a:r>
              <a:rPr lang="en-US" sz="2600" dirty="0" smtClean="0"/>
              <a:t>.</a:t>
            </a:r>
          </a:p>
          <a:p>
            <a:pPr marL="633222" indent="-514350">
              <a:buAutoNum type="alphaLcParenR"/>
            </a:pPr>
            <a:r>
              <a:rPr lang="en-US" sz="2600" dirty="0" err="1" smtClean="0"/>
              <a:t>Postura</a:t>
            </a:r>
            <a:r>
              <a:rPr lang="en-US" sz="2600" dirty="0" smtClean="0"/>
              <a:t> de </a:t>
            </a:r>
            <a:r>
              <a:rPr lang="en-US" sz="2600" dirty="0" err="1" smtClean="0"/>
              <a:t>Sócrates</a:t>
            </a:r>
            <a:r>
              <a:rPr lang="en-US" sz="2600" dirty="0" smtClean="0"/>
              <a:t>: ante la </a:t>
            </a:r>
            <a:r>
              <a:rPr lang="en-US" sz="2600" dirty="0" err="1" smtClean="0"/>
              <a:t>acusación</a:t>
            </a:r>
            <a:r>
              <a:rPr lang="en-US" sz="2600" dirty="0" smtClean="0"/>
              <a:t> de </a:t>
            </a:r>
            <a:r>
              <a:rPr lang="en-US" sz="2600" dirty="0" err="1" smtClean="0"/>
              <a:t>corromper</a:t>
            </a:r>
            <a:r>
              <a:rPr lang="en-US" sz="2600" dirty="0" smtClean="0"/>
              <a:t> a los </a:t>
            </a:r>
            <a:r>
              <a:rPr lang="en-US" sz="2600" dirty="0" err="1" smtClean="0"/>
              <a:t>jóvenes</a:t>
            </a:r>
            <a:r>
              <a:rPr lang="en-US" sz="2600" dirty="0" smtClean="0"/>
              <a:t>, </a:t>
            </a:r>
            <a:r>
              <a:rPr lang="en-US" sz="2600" dirty="0" err="1" smtClean="0"/>
              <a:t>sus</a:t>
            </a:r>
            <a:r>
              <a:rPr lang="en-US" sz="2600" dirty="0" smtClean="0"/>
              <a:t> amigos le </a:t>
            </a:r>
            <a:r>
              <a:rPr lang="en-US" sz="2600" dirty="0" err="1" smtClean="0"/>
              <a:t>pedían</a:t>
            </a:r>
            <a:r>
              <a:rPr lang="en-US" sz="2600" dirty="0" smtClean="0"/>
              <a:t> </a:t>
            </a:r>
            <a:r>
              <a:rPr lang="en-US" sz="2600" dirty="0" err="1" smtClean="0"/>
              <a:t>abandonar</a:t>
            </a:r>
            <a:r>
              <a:rPr lang="en-US" sz="2600" dirty="0" smtClean="0"/>
              <a:t> la Polis. </a:t>
            </a:r>
            <a:r>
              <a:rPr lang="en-US" sz="2600" dirty="0" err="1" smtClean="0"/>
              <a:t>Prefirió</a:t>
            </a:r>
            <a:r>
              <a:rPr lang="en-US" sz="2600" dirty="0" smtClean="0"/>
              <a:t> </a:t>
            </a:r>
            <a:r>
              <a:rPr lang="en-US" sz="2600" dirty="0" err="1" smtClean="0"/>
              <a:t>beber</a:t>
            </a:r>
            <a:r>
              <a:rPr lang="en-US" sz="2600" dirty="0" smtClean="0"/>
              <a:t> la </a:t>
            </a:r>
            <a:r>
              <a:rPr lang="en-US" sz="2600" dirty="0" err="1" smtClean="0"/>
              <a:t>cicuta</a:t>
            </a:r>
            <a:r>
              <a:rPr lang="en-US" sz="2600" dirty="0" smtClean="0"/>
              <a:t> antes </a:t>
            </a:r>
            <a:r>
              <a:rPr lang="en-US" sz="2600" dirty="0" err="1" smtClean="0"/>
              <a:t>que</a:t>
            </a:r>
            <a:r>
              <a:rPr lang="en-US" sz="2600" dirty="0" smtClean="0"/>
              <a:t> </a:t>
            </a:r>
            <a:r>
              <a:rPr lang="en-US" sz="2600" dirty="0" err="1" smtClean="0"/>
              <a:t>desobedecer</a:t>
            </a:r>
            <a:r>
              <a:rPr lang="en-US" sz="2600" dirty="0" smtClean="0"/>
              <a:t> </a:t>
            </a:r>
            <a:r>
              <a:rPr lang="en-US" sz="2600" dirty="0" err="1" smtClean="0"/>
              <a:t>las</a:t>
            </a:r>
            <a:r>
              <a:rPr lang="en-US" sz="2600" dirty="0" smtClean="0"/>
              <a:t> </a:t>
            </a:r>
            <a:r>
              <a:rPr lang="en-US" sz="2600" dirty="0" err="1" smtClean="0"/>
              <a:t>leyes</a:t>
            </a:r>
            <a:r>
              <a:rPr lang="en-US" sz="2600" dirty="0" smtClean="0"/>
              <a:t> de la </a:t>
            </a:r>
            <a:r>
              <a:rPr lang="en-US" sz="2600" i="1" dirty="0" smtClean="0"/>
              <a:t>Polis</a:t>
            </a:r>
            <a:r>
              <a:rPr lang="en-US" sz="2600" dirty="0" smtClean="0"/>
              <a:t>.</a:t>
            </a:r>
          </a:p>
          <a:p>
            <a:pPr marL="633222" indent="-514350">
              <a:buAutoNum type="alphaLcParenR"/>
            </a:pPr>
            <a:endParaRPr lang="en-US" dirty="0" smtClean="0"/>
          </a:p>
          <a:p>
            <a:pPr marL="633222" indent="-514350">
              <a:buAutoNum type="alphaLcParenR"/>
            </a:pPr>
            <a:endParaRPr lang="en-US" dirty="0" smtClean="0"/>
          </a:p>
          <a:p>
            <a:pPr>
              <a:buNone/>
            </a:pPr>
            <a:endParaRPr lang="en-US" dirty="0" smtClean="0"/>
          </a:p>
          <a:p>
            <a:pPr>
              <a:buNone/>
            </a:pPr>
            <a:endParaRPr lang="es-ES" b="1"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Fundamento de la objeción de conciencia</a:t>
            </a:r>
            <a:endParaRPr lang="es-MX" dirty="0"/>
          </a:p>
        </p:txBody>
      </p:sp>
      <p:sp>
        <p:nvSpPr>
          <p:cNvPr id="3" name="2 Marcador de contenido"/>
          <p:cNvSpPr>
            <a:spLocks noGrp="1"/>
          </p:cNvSpPr>
          <p:nvPr>
            <p:ph idx="1"/>
          </p:nvPr>
        </p:nvSpPr>
        <p:spPr/>
        <p:txBody>
          <a:bodyPr>
            <a:normAutofit/>
          </a:bodyPr>
          <a:lstStyle/>
          <a:p>
            <a:pPr>
              <a:buFont typeface="Wingdings" pitchFamily="2" charset="2"/>
              <a:buChar char="§"/>
            </a:pPr>
            <a:r>
              <a:rPr lang="es-MX" sz="2400" dirty="0" smtClean="0"/>
              <a:t>La justificación teórica del derecho a la objeción de conciencia, y en general, a la desobediencia a la ley es propia de la escuela del </a:t>
            </a:r>
            <a:r>
              <a:rPr lang="es-MX" sz="2400" b="1" dirty="0" smtClean="0"/>
              <a:t>Derecho Natural.</a:t>
            </a:r>
          </a:p>
          <a:p>
            <a:pPr>
              <a:buFont typeface="Wingdings" pitchFamily="2" charset="2"/>
              <a:buChar char="§"/>
            </a:pPr>
            <a:endParaRPr lang="es-MX" sz="2400" b="1" dirty="0" smtClean="0"/>
          </a:p>
          <a:p>
            <a:pPr>
              <a:buFont typeface="Wingdings" pitchFamily="2" charset="2"/>
              <a:buChar char="§"/>
            </a:pPr>
            <a:r>
              <a:rPr lang="es-MX" sz="2400" b="1" dirty="0" smtClean="0"/>
              <a:t>Concilio Vaticano II</a:t>
            </a:r>
          </a:p>
          <a:p>
            <a:pPr>
              <a:buFont typeface="Wingdings" pitchFamily="2" charset="2"/>
              <a:buChar char="§"/>
            </a:pPr>
            <a:endParaRPr lang="es-MX" sz="2400" b="1" dirty="0" smtClean="0"/>
          </a:p>
          <a:p>
            <a:pPr marL="576072" indent="-457200">
              <a:buAutoNum type="alphaLcParenR"/>
            </a:pPr>
            <a:r>
              <a:rPr lang="es-MX" sz="2400" b="1" dirty="0" smtClean="0"/>
              <a:t>Constitución </a:t>
            </a:r>
            <a:r>
              <a:rPr lang="es-MX" sz="2400" b="1" i="1" dirty="0" err="1" smtClean="0"/>
              <a:t>Gaudium</a:t>
            </a:r>
            <a:r>
              <a:rPr lang="es-MX" sz="2400" b="1" i="1" dirty="0" smtClean="0"/>
              <a:t> et </a:t>
            </a:r>
            <a:r>
              <a:rPr lang="es-MX" sz="2400" b="1" i="1" dirty="0" err="1" smtClean="0"/>
              <a:t>Spes</a:t>
            </a:r>
            <a:r>
              <a:rPr lang="es-MX" sz="2400" b="1" i="1" dirty="0" smtClean="0"/>
              <a:t> ( números 16 y 17)</a:t>
            </a:r>
          </a:p>
          <a:p>
            <a:pPr marL="576072" indent="-457200">
              <a:buAutoNum type="alphaLcParenR"/>
            </a:pPr>
            <a:r>
              <a:rPr lang="es-MX" sz="2400" b="1" i="1" dirty="0" smtClean="0"/>
              <a:t>Declaración </a:t>
            </a:r>
            <a:r>
              <a:rPr lang="es-MX" sz="2400" b="1" i="1" dirty="0" err="1" smtClean="0"/>
              <a:t>Dignitatis</a:t>
            </a:r>
            <a:r>
              <a:rPr lang="es-MX" sz="2400" b="1" i="1" dirty="0" smtClean="0"/>
              <a:t> </a:t>
            </a:r>
            <a:r>
              <a:rPr lang="es-MX" sz="2400" b="1" i="1" dirty="0" err="1" smtClean="0"/>
              <a:t>Humanae</a:t>
            </a:r>
            <a:r>
              <a:rPr lang="es-MX" sz="2400" b="1" i="1" dirty="0" smtClean="0"/>
              <a:t> (número 3)</a:t>
            </a:r>
          </a:p>
          <a:p>
            <a:pPr marL="576072" indent="-457200">
              <a:buAutoNum type="alphaLcParenR"/>
            </a:pPr>
            <a:r>
              <a:rPr lang="es-MX" sz="2400" b="1" i="1" dirty="0" smtClean="0"/>
              <a:t>Catecismo de la Iglesia católica (número 2242)</a:t>
            </a:r>
            <a:endParaRPr lang="es-MX" sz="2400" b="1"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Tipos de objeción de conciencia</a:t>
            </a:r>
            <a:endParaRPr lang="es-MX" dirty="0"/>
          </a:p>
        </p:txBody>
      </p:sp>
      <p:sp>
        <p:nvSpPr>
          <p:cNvPr id="3" name="2 Marcador de contenido"/>
          <p:cNvSpPr>
            <a:spLocks noGrp="1"/>
          </p:cNvSpPr>
          <p:nvPr>
            <p:ph idx="1"/>
          </p:nvPr>
        </p:nvSpPr>
        <p:spPr/>
        <p:txBody>
          <a:bodyPr>
            <a:normAutofit lnSpcReduction="10000"/>
          </a:bodyPr>
          <a:lstStyle/>
          <a:p>
            <a:pPr marL="576072" indent="-457200">
              <a:buNone/>
            </a:pPr>
            <a:r>
              <a:rPr lang="es-MX" sz="2400" dirty="0" smtClean="0">
                <a:solidFill>
                  <a:srgbClr val="FF0000"/>
                </a:solidFill>
              </a:rPr>
              <a:t>A) Objeción de conciencia propiamente dicha </a:t>
            </a:r>
            <a:r>
              <a:rPr lang="es-MX" sz="1200" dirty="0" smtClean="0">
                <a:solidFill>
                  <a:srgbClr val="FF0000"/>
                </a:solidFill>
              </a:rPr>
              <a:t>(</a:t>
            </a:r>
            <a:r>
              <a:rPr lang="es-MX" sz="1200" i="1" dirty="0" smtClean="0">
                <a:solidFill>
                  <a:srgbClr val="FF0000"/>
                </a:solidFill>
              </a:rPr>
              <a:t>contra </a:t>
            </a:r>
            <a:r>
              <a:rPr lang="es-MX" sz="1200" i="1" dirty="0" err="1" smtClean="0">
                <a:solidFill>
                  <a:srgbClr val="FF0000"/>
                </a:solidFill>
              </a:rPr>
              <a:t>legem</a:t>
            </a:r>
            <a:r>
              <a:rPr lang="es-MX" sz="1200" dirty="0" smtClean="0">
                <a:solidFill>
                  <a:srgbClr val="FF0000"/>
                </a:solidFill>
              </a:rPr>
              <a:t>)</a:t>
            </a:r>
          </a:p>
          <a:p>
            <a:pPr marL="576072" indent="-457200" algn="just">
              <a:buFont typeface="Arial" pitchFamily="34" charset="0"/>
              <a:buChar char="•"/>
            </a:pPr>
            <a:r>
              <a:rPr lang="es-MX" sz="2400" dirty="0" smtClean="0"/>
              <a:t>Donde el individuo asume por sí y ante sí el incumplimiento de la obligación legal incompatible con el mandato de su conciencia (deriva de preceptos religiosos generales o de la propia conciencia individual) aceptando la eventualidad de un castigo.</a:t>
            </a:r>
          </a:p>
          <a:p>
            <a:pPr marL="633222" indent="-514350">
              <a:buNone/>
            </a:pPr>
            <a:r>
              <a:rPr lang="es-MX" sz="2400" dirty="0" smtClean="0">
                <a:solidFill>
                  <a:srgbClr val="FF0000"/>
                </a:solidFill>
              </a:rPr>
              <a:t>B) Impropia, o regulada legalmente </a:t>
            </a:r>
            <a:r>
              <a:rPr lang="es-MX" sz="1200" dirty="0" smtClean="0">
                <a:solidFill>
                  <a:srgbClr val="FF0000"/>
                </a:solidFill>
              </a:rPr>
              <a:t>(</a:t>
            </a:r>
            <a:r>
              <a:rPr lang="es-MX" sz="1200" dirty="0" err="1" smtClean="0">
                <a:solidFill>
                  <a:srgbClr val="FF0000"/>
                </a:solidFill>
              </a:rPr>
              <a:t>secundum</a:t>
            </a:r>
            <a:r>
              <a:rPr lang="es-MX" sz="1200" dirty="0" smtClean="0">
                <a:solidFill>
                  <a:srgbClr val="FF0000"/>
                </a:solidFill>
              </a:rPr>
              <a:t> </a:t>
            </a:r>
            <a:r>
              <a:rPr lang="es-MX" sz="1200" dirty="0" err="1" smtClean="0">
                <a:solidFill>
                  <a:srgbClr val="FF0000"/>
                </a:solidFill>
              </a:rPr>
              <a:t>legem</a:t>
            </a:r>
            <a:r>
              <a:rPr lang="es-MX" sz="1200" dirty="0" smtClean="0">
                <a:solidFill>
                  <a:srgbClr val="FF0000"/>
                </a:solidFill>
              </a:rPr>
              <a:t>)</a:t>
            </a:r>
          </a:p>
          <a:p>
            <a:pPr marL="633222" indent="-514350" algn="just">
              <a:buFont typeface="Arial" pitchFamily="34" charset="0"/>
              <a:buChar char="•"/>
            </a:pPr>
            <a:r>
              <a:rPr lang="es-MX" sz="2400" dirty="0" smtClean="0"/>
              <a:t>En este caso el legislador, toma en cuenta los casos de objeción de conciencia propiamente dicha, resuelve ofrecer a los potenciales objetores una vía de salida, permitiéndoles eximirse de la obligación impuesta, mediante el cumplimiento de otra práctica que sea moralmente admisible para ellos.</a:t>
            </a:r>
            <a:endParaRPr lang="es-MX"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t>Tipologías de la objeción de conciencia u objeciones de conciencia</a:t>
            </a:r>
            <a:endParaRPr lang="es-MX" sz="3600" dirty="0"/>
          </a:p>
        </p:txBody>
      </p:sp>
      <p:sp>
        <p:nvSpPr>
          <p:cNvPr id="3" name="2 Marcador de contenido"/>
          <p:cNvSpPr>
            <a:spLocks noGrp="1"/>
          </p:cNvSpPr>
          <p:nvPr>
            <p:ph idx="1"/>
          </p:nvPr>
        </p:nvSpPr>
        <p:spPr/>
        <p:txBody>
          <a:bodyPr>
            <a:normAutofit fontScale="92500" lnSpcReduction="20000"/>
          </a:bodyPr>
          <a:lstStyle/>
          <a:p>
            <a:pPr marL="590550" indent="-590550" algn="just">
              <a:lnSpc>
                <a:spcPct val="90000"/>
              </a:lnSpc>
              <a:buNone/>
            </a:pPr>
            <a:r>
              <a:rPr lang="es-MX" sz="2000" dirty="0" smtClean="0"/>
              <a:t> </a:t>
            </a:r>
            <a:r>
              <a:rPr lang="es-MX" sz="3000" dirty="0" smtClean="0">
                <a:solidFill>
                  <a:srgbClr val="FF0000"/>
                </a:solidFill>
              </a:rPr>
              <a:t>Objeción de conciencia al servicio militar</a:t>
            </a:r>
          </a:p>
          <a:p>
            <a:pPr marL="590550" indent="-590550" algn="just">
              <a:lnSpc>
                <a:spcPct val="90000"/>
              </a:lnSpc>
            </a:pPr>
            <a:endParaRPr lang="es-MX" sz="2000" dirty="0" smtClean="0"/>
          </a:p>
          <a:p>
            <a:pPr marL="590550" indent="-590550" algn="just">
              <a:lnSpc>
                <a:spcPct val="90000"/>
              </a:lnSpc>
              <a:buFont typeface="Wingdings" pitchFamily="2" charset="2"/>
              <a:buChar char="Ø"/>
            </a:pPr>
            <a:r>
              <a:rPr lang="es-MX" sz="2000" dirty="0" smtClean="0"/>
              <a:t>Obedece al </a:t>
            </a:r>
            <a:r>
              <a:rPr lang="es-MX" sz="2000" u="sng" dirty="0" smtClean="0"/>
              <a:t>patrón del pacifismo</a:t>
            </a:r>
            <a:r>
              <a:rPr lang="es-MX" sz="2000" dirty="0" smtClean="0"/>
              <a:t>, ya sea de origen religioso o secular.</a:t>
            </a:r>
          </a:p>
          <a:p>
            <a:pPr marL="590550" indent="-590550" algn="just">
              <a:lnSpc>
                <a:spcPct val="90000"/>
              </a:lnSpc>
              <a:buNone/>
            </a:pPr>
            <a:endParaRPr lang="es-MX" sz="2000" dirty="0" smtClean="0"/>
          </a:p>
          <a:p>
            <a:pPr marL="590550" indent="-590550" algn="just">
              <a:lnSpc>
                <a:spcPct val="90000"/>
              </a:lnSpc>
              <a:buNone/>
            </a:pPr>
            <a:r>
              <a:rPr lang="es-MX" sz="2000" dirty="0" smtClean="0"/>
              <a:t>Clases:</a:t>
            </a:r>
          </a:p>
          <a:p>
            <a:pPr marL="590550" indent="-590550" algn="just">
              <a:lnSpc>
                <a:spcPct val="90000"/>
              </a:lnSpc>
              <a:buNone/>
            </a:pPr>
            <a:endParaRPr lang="es-MX" sz="2000" dirty="0" smtClean="0"/>
          </a:p>
          <a:p>
            <a:pPr marL="590550" indent="-590550" algn="just">
              <a:lnSpc>
                <a:spcPct val="90000"/>
              </a:lnSpc>
            </a:pPr>
            <a:r>
              <a:rPr lang="es-MX" sz="2000" dirty="0" smtClean="0"/>
              <a:t>Absoluta.- En el caso del rechazo a cumplir el servicio militar sea cual fuere la tarea a desarrollar dentro del ámbito castrense.</a:t>
            </a:r>
          </a:p>
          <a:p>
            <a:pPr marL="590550" indent="-590550" algn="just">
              <a:lnSpc>
                <a:spcPct val="90000"/>
              </a:lnSpc>
            </a:pPr>
            <a:endParaRPr lang="es-MX" sz="2000" dirty="0" smtClean="0"/>
          </a:p>
          <a:p>
            <a:pPr marL="590550" indent="-590550" algn="just">
              <a:lnSpc>
                <a:spcPct val="90000"/>
              </a:lnSpc>
            </a:pPr>
            <a:r>
              <a:rPr lang="es-MX" sz="2000" dirty="0" smtClean="0"/>
              <a:t>Selectiva.- Cuando se analizan las circunstancias generales o especiales por las que puede atravesar un Estado, se discriminan situaciones que se consideran justificables para la exención (no se objeta el servicio militar en sí, pero sí la participación concreta en un conflicto armado).</a:t>
            </a:r>
          </a:p>
          <a:p>
            <a:pPr marL="590550" indent="-590550" algn="just">
              <a:lnSpc>
                <a:spcPct val="90000"/>
              </a:lnSpc>
            </a:pPr>
            <a:endParaRPr lang="es-MX" sz="2000" dirty="0" smtClean="0"/>
          </a:p>
          <a:p>
            <a:pPr algn="just"/>
            <a:r>
              <a:rPr lang="es-MX" sz="2100" dirty="0" smtClean="0"/>
              <a:t>Sobrevenida.- objeción de conciencia que sobreviene a la persona después de su libre incorporación al ejército, en países donde el aislamiento en las fuerzas armadas tiene carácter voluntario; y la objeción de conciencia es servicio armado pero no al servicio militar (frecuente entre los adventistas del séptimo día</a:t>
            </a:r>
            <a:r>
              <a:rPr lang="es-MX" sz="2000" dirty="0" smtClean="0"/>
              <a:t>)</a:t>
            </a:r>
            <a:endParaRPr lang="es-MX"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normAutofit lnSpcReduction="10000"/>
          </a:bodyPr>
          <a:lstStyle/>
          <a:p>
            <a:pPr>
              <a:buNone/>
            </a:pPr>
            <a:r>
              <a:rPr lang="es-MX" sz="2800" dirty="0" smtClean="0">
                <a:solidFill>
                  <a:srgbClr val="FF0000"/>
                </a:solidFill>
              </a:rPr>
              <a:t>Objeción de conciencia a recibir tratamientos médicos</a:t>
            </a:r>
          </a:p>
          <a:p>
            <a:pPr algn="just">
              <a:buNone/>
            </a:pPr>
            <a:endParaRPr lang="es-MX" sz="2800" dirty="0" smtClean="0">
              <a:solidFill>
                <a:srgbClr val="FF0000"/>
              </a:solidFill>
            </a:endParaRPr>
          </a:p>
          <a:p>
            <a:pPr algn="just">
              <a:buFont typeface="Arial" pitchFamily="34" charset="0"/>
              <a:buChar char="•"/>
            </a:pPr>
            <a:r>
              <a:rPr lang="es-MX" sz="2000" dirty="0" smtClean="0"/>
              <a:t>La negativa firme y sistemática de los miembros de la Asociación de los Testigos de Jehová a recibir transfusiones de sangre, que fundan en una interpretación literal del Levítico 17, 10. Ha dado lugar a una abundante jurisprudencia acerca de los límites del poder estatal para imponer, contra esa voluntad, un tratamiento médico eventualmente requerido para la conservación de la salud o de la vida.</a:t>
            </a:r>
          </a:p>
          <a:p>
            <a:pPr algn="just">
              <a:buFont typeface="Arial" pitchFamily="34" charset="0"/>
              <a:buChar char="•"/>
            </a:pPr>
            <a:r>
              <a:rPr lang="es-MX" sz="2000" dirty="0" smtClean="0"/>
              <a:t>La doctrina acostumbra a incluir este supuesto, el de la negativa de los testigos de Jehová a ser transfundidos, dentro de la objeción de conciencia (objeción de conciencia impropia).</a:t>
            </a:r>
          </a:p>
          <a:p>
            <a:pPr algn="just">
              <a:buFont typeface="Arial" pitchFamily="34" charset="0"/>
              <a:buChar char="•"/>
            </a:pPr>
            <a:r>
              <a:rPr lang="es-MX" sz="2000" dirty="0" smtClean="0"/>
              <a:t>Un examen de la legislación vigente, pone de manifiesto que el consentimiento del paciente es una condición legitimadora de la intervención médica, estos supuestos nos llevan al ámbito de la libertad de conciencia y no en el de la objeción de conciencia.</a:t>
            </a:r>
          </a:p>
          <a:p>
            <a:pPr>
              <a:buNone/>
            </a:pPr>
            <a:endParaRPr lang="es-MX"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normAutofit/>
          </a:bodyPr>
          <a:lstStyle/>
          <a:p>
            <a:pPr>
              <a:buNone/>
            </a:pPr>
            <a:r>
              <a:rPr lang="es-MX" sz="2800" dirty="0" smtClean="0">
                <a:solidFill>
                  <a:srgbClr val="FF0000"/>
                </a:solidFill>
              </a:rPr>
              <a:t>Objeción de conciencia en el ámbito sanitario</a:t>
            </a:r>
          </a:p>
          <a:p>
            <a:pPr>
              <a:buNone/>
            </a:pPr>
            <a:endParaRPr lang="es-MX" sz="2800" dirty="0" smtClean="0">
              <a:solidFill>
                <a:srgbClr val="FF0000"/>
              </a:solidFill>
            </a:endParaRPr>
          </a:p>
          <a:p>
            <a:pPr marL="576072" indent="-457200">
              <a:buAutoNum type="alphaLcParenR"/>
            </a:pPr>
            <a:r>
              <a:rPr lang="es-MX" sz="2400" dirty="0" smtClean="0"/>
              <a:t>Objeción de conciencia al aborto, se debe entender como el rechazo de procurar o de cooperar directamente un aborto, rechazo motivado por la convicción de que ello constituye una acción moralmente ilícita. Su objeto puede ser: o la acción misma de procurar el aborto o la cooperación a esta acción. El sujeto puede ser doble: o una persona singular o una institución como tal (</a:t>
            </a:r>
            <a:r>
              <a:rPr lang="es-MX" sz="2400" dirty="0" err="1" smtClean="0"/>
              <a:t>Vgr.</a:t>
            </a:r>
            <a:r>
              <a:rPr lang="es-MX" sz="2400" dirty="0" smtClean="0"/>
              <a:t> Una hospital, una clínica, un gabinete radiológico, etc.) El motivo es la malicia moral intrínseca de la acción.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normAutofit/>
          </a:bodyPr>
          <a:lstStyle/>
          <a:p>
            <a:pPr algn="just">
              <a:buFont typeface="Arial" pitchFamily="34" charset="0"/>
              <a:buChar char="•"/>
            </a:pPr>
            <a:r>
              <a:rPr lang="es-MX" sz="2400" dirty="0" smtClean="0"/>
              <a:t>En casi todos los países con legislaciones despenalizadoras del aborto, la objeción de conciencia viene reconocida como un derecho específico, con cláusulas que prohíben la discriminación de los facultativos que se nieguen por motivos de conciencia a participar en las prácticas abortivas</a:t>
            </a:r>
            <a:endParaRPr lang="es-MX"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normAutofit/>
          </a:bodyPr>
          <a:lstStyle/>
          <a:p>
            <a:pPr algn="just">
              <a:buNone/>
            </a:pPr>
            <a:r>
              <a:rPr lang="es-MX" sz="2400" dirty="0" smtClean="0">
                <a:solidFill>
                  <a:srgbClr val="FF0000"/>
                </a:solidFill>
              </a:rPr>
              <a:t>b) Objeción de conciencia y contracepción, </a:t>
            </a:r>
            <a:r>
              <a:rPr lang="es-MX" sz="2400" dirty="0" smtClean="0"/>
              <a:t>ante cualquier legislación que establezca el máximo o el mínimo de hijos, o que imponga la esterilización. Los médicos, enfermeras, técnicos de salud y otros colaboradores deben resistir mediante la objeción de conciencia, a cumplir cualquier acto que les viniera impuesto por las autoridades sanitarias tendientes a limitar el número de nacimientos, tales como la esterilización, la colocación de dispositivos intrauterinos o la prescripción de métodos anticonceptivos.</a:t>
            </a:r>
          </a:p>
          <a:p>
            <a:pPr algn="just">
              <a:buNone/>
            </a:pPr>
            <a:r>
              <a:rPr lang="es-MX" sz="2400" dirty="0" smtClean="0">
                <a:solidFill>
                  <a:srgbClr val="FF0000"/>
                </a:solidFill>
              </a:rPr>
              <a:t>Igualmente, </a:t>
            </a:r>
            <a:r>
              <a:rPr lang="es-MX" sz="2400" dirty="0" smtClean="0"/>
              <a:t>cuando la legislación prevea para habilitar un título profesional sanitario, el adiestramiento práctico en las técnicas contraceptivas, deben anteponer la O. C.</a:t>
            </a:r>
            <a:endParaRPr lang="es-MX" sz="2400" dirty="0" smtClean="0">
              <a:solidFill>
                <a:srgbClr val="FF0000"/>
              </a:solidFill>
            </a:endParaRPr>
          </a:p>
          <a:p>
            <a:pPr algn="just">
              <a:buNone/>
            </a:pPr>
            <a:endParaRPr lang="es-MX" sz="24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normAutofit/>
          </a:bodyPr>
          <a:lstStyle/>
          <a:p>
            <a:pPr>
              <a:buNone/>
            </a:pPr>
            <a:r>
              <a:rPr lang="es-MX" sz="2400" dirty="0" smtClean="0">
                <a:solidFill>
                  <a:srgbClr val="FF0000"/>
                </a:solidFill>
              </a:rPr>
              <a:t>c) Objeción de conciencia y la reproducción asistida</a:t>
            </a:r>
          </a:p>
          <a:p>
            <a:pPr algn="just">
              <a:buFont typeface="Arial" pitchFamily="34" charset="0"/>
              <a:buChar char="•"/>
            </a:pPr>
            <a:r>
              <a:rPr lang="es-MX" sz="2400" dirty="0" smtClean="0"/>
              <a:t>El recurso de las técnicas de fecundación artificial plantea diversos problemas; no es la tecnología en sí misma la que suscita los problemas éticos. Los problemas surgen, por el uso que se hace de ella en el campo de la procreación.</a:t>
            </a:r>
          </a:p>
          <a:p>
            <a:pPr algn="just">
              <a:buNone/>
            </a:pPr>
            <a:endParaRPr lang="es-MX" sz="2400" dirty="0" smtClean="0"/>
          </a:p>
          <a:p>
            <a:pPr algn="just">
              <a:buFont typeface="Arial" pitchFamily="34" charset="0"/>
              <a:buChar char="•"/>
            </a:pPr>
            <a:r>
              <a:rPr lang="es-MX" sz="2400" dirty="0" smtClean="0"/>
              <a:t>Hay que añadir que tal como se realizan las técnicas (</a:t>
            </a:r>
            <a:r>
              <a:rPr lang="es-MX" sz="2400" dirty="0" err="1" smtClean="0"/>
              <a:t>Vgr</a:t>
            </a:r>
            <a:r>
              <a:rPr lang="es-MX" sz="2400" dirty="0" smtClean="0"/>
              <a:t>, fecundación in vitro) implican la reducción embrionaria y la realización de abortos selectivos. Donde la legislación civil legitime indebidamente estas prácticas contrarias a la vida, el personal sanitario estará obligado a presentar O. C.</a:t>
            </a:r>
            <a:endParaRPr lang="es-MX"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lstStyle/>
          <a:p>
            <a:pPr algn="just">
              <a:buNone/>
            </a:pPr>
            <a:r>
              <a:rPr lang="es-MX" dirty="0" smtClean="0">
                <a:solidFill>
                  <a:srgbClr val="FF0000"/>
                </a:solidFill>
              </a:rPr>
              <a:t>Objeción de conciencia a la eutanasia</a:t>
            </a:r>
          </a:p>
          <a:p>
            <a:pPr algn="just">
              <a:buNone/>
            </a:pPr>
            <a:endParaRPr lang="es-MX" sz="2400" dirty="0" smtClean="0">
              <a:solidFill>
                <a:srgbClr val="FF0000"/>
              </a:solidFill>
            </a:endParaRPr>
          </a:p>
          <a:p>
            <a:pPr algn="just">
              <a:buFont typeface="Arial" pitchFamily="34" charset="0"/>
              <a:buChar char="•"/>
            </a:pPr>
            <a:r>
              <a:rPr lang="es-MX" sz="2400" dirty="0" smtClean="0"/>
              <a:t>La objeción de conciencia, análogamente a los casos anteriores, debe ser antepuesta por todos aquellos que de alguna manera se podrían ver involucrados: las enfermeras, los anestesistas, entre otros.</a:t>
            </a:r>
            <a:endParaRPr lang="es-MX"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normAutofit/>
          </a:bodyPr>
          <a:lstStyle/>
          <a:p>
            <a:pPr>
              <a:buNone/>
            </a:pPr>
            <a:r>
              <a:rPr lang="es-MX" sz="2800" dirty="0" smtClean="0">
                <a:solidFill>
                  <a:srgbClr val="FF0000"/>
                </a:solidFill>
              </a:rPr>
              <a:t>Objeción de conciencia laboral</a:t>
            </a:r>
          </a:p>
          <a:p>
            <a:pPr>
              <a:buNone/>
            </a:pPr>
            <a:endParaRPr lang="es-MX" sz="2400" dirty="0" smtClean="0">
              <a:solidFill>
                <a:srgbClr val="FF0000"/>
              </a:solidFill>
            </a:endParaRPr>
          </a:p>
          <a:p>
            <a:pPr algn="just"/>
            <a:r>
              <a:rPr lang="es-MX" sz="2400" dirty="0" smtClean="0"/>
              <a:t>Conflicto entre la realización de una determinada actividad y los principios religiosos de quien viene obligado a ella.</a:t>
            </a:r>
          </a:p>
          <a:p>
            <a:pPr algn="just">
              <a:buNone/>
            </a:pPr>
            <a:endParaRPr lang="es-MX" sz="2400" dirty="0" smtClean="0"/>
          </a:p>
          <a:p>
            <a:pPr algn="just"/>
            <a:r>
              <a:rPr lang="es-MX" sz="2400" dirty="0" smtClean="0"/>
              <a:t>Realización de trabajos en días declarados festivos por la propia religión, rechazo de las cuotas sindicales.</a:t>
            </a:r>
            <a:endParaRPr lang="es-MX" sz="24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Antecedentes</a:t>
            </a:r>
            <a:endParaRPr lang="es-MX" dirty="0"/>
          </a:p>
        </p:txBody>
      </p:sp>
      <p:sp>
        <p:nvSpPr>
          <p:cNvPr id="3" name="Content Placeholder 2"/>
          <p:cNvSpPr>
            <a:spLocks noGrp="1"/>
          </p:cNvSpPr>
          <p:nvPr>
            <p:ph idx="1"/>
          </p:nvPr>
        </p:nvSpPr>
        <p:spPr>
          <a:xfrm>
            <a:off x="457200" y="1775191"/>
            <a:ext cx="8229600" cy="4797081"/>
          </a:xfrm>
        </p:spPr>
        <p:txBody>
          <a:bodyPr>
            <a:normAutofit/>
          </a:bodyPr>
          <a:lstStyle/>
          <a:p>
            <a:pPr lvl="1" algn="just">
              <a:buFont typeface="Wingdings" pitchFamily="2" charset="2"/>
              <a:buChar char="q"/>
            </a:pPr>
            <a:r>
              <a:rPr lang="es-MX" sz="2400" dirty="0" smtClean="0"/>
              <a:t>Los 7 Hermanos </a:t>
            </a:r>
            <a:r>
              <a:rPr lang="es-MX" sz="2400" dirty="0" err="1" smtClean="0"/>
              <a:t>Macabeos</a:t>
            </a:r>
            <a:r>
              <a:rPr lang="es-MX" sz="2400" dirty="0" smtClean="0"/>
              <a:t> y su madre.</a:t>
            </a:r>
          </a:p>
          <a:p>
            <a:pPr lvl="1" algn="just">
              <a:buFont typeface="Arial" pitchFamily="34" charset="0"/>
              <a:buChar char="•"/>
            </a:pPr>
            <a:r>
              <a:rPr lang="es-MX" sz="2400" dirty="0" smtClean="0"/>
              <a:t>Decreto del Rey Antíoco: sacrificar a los ídolos, comer carne de cerdo, profanación del sábado, no circuncidar a los varones. </a:t>
            </a:r>
            <a:r>
              <a:rPr lang="es-MX" sz="1400" dirty="0" smtClean="0"/>
              <a:t>Muchos en Israel se mantuvieron fuertes en su resolución de no comer cosa impura, prefiriendo morir a contaminarse con los alimentos y profanar la santa alianza, y por ello murieron (</a:t>
            </a:r>
            <a:r>
              <a:rPr lang="es-MX" sz="1400" b="1" dirty="0" smtClean="0"/>
              <a:t>I Mac 1, 65</a:t>
            </a:r>
            <a:r>
              <a:rPr lang="es-MX" sz="1400" dirty="0" smtClean="0"/>
              <a:t>)</a:t>
            </a:r>
          </a:p>
          <a:p>
            <a:pPr lvl="1" algn="just">
              <a:buFont typeface="Arial" pitchFamily="34" charset="0"/>
              <a:buChar char="•"/>
            </a:pPr>
            <a:endParaRPr lang="es-MX" sz="1400" dirty="0" smtClean="0"/>
          </a:p>
          <a:p>
            <a:pPr lvl="1" algn="just">
              <a:buFont typeface="Arial" pitchFamily="34" charset="0"/>
              <a:buChar char="•"/>
            </a:pPr>
            <a:r>
              <a:rPr lang="es-MX" sz="2400" dirty="0" smtClean="0"/>
              <a:t>A los hermanos </a:t>
            </a:r>
            <a:r>
              <a:rPr lang="es-MX" sz="2400" dirty="0" err="1" smtClean="0"/>
              <a:t>macabeos</a:t>
            </a:r>
            <a:r>
              <a:rPr lang="es-MX" sz="2400" dirty="0" smtClean="0"/>
              <a:t>, el Rey quería forzar a comer carne de cerdo. </a:t>
            </a:r>
            <a:r>
              <a:rPr lang="es-MX" sz="1400" dirty="0" smtClean="0"/>
              <a:t>Uno de ellos tomando la palabra, habló así: ¿A qué preguntas? ¿Qué quieres saber de nosotros? Estamos prontos a morir antes que traspasar las patrias leyes (</a:t>
            </a:r>
            <a:r>
              <a:rPr lang="es-MX" sz="1400" b="1" dirty="0" smtClean="0"/>
              <a:t>2 Mac 7,2</a:t>
            </a:r>
            <a:r>
              <a:rPr lang="es-MX" sz="1400" dirty="0" smtClean="0"/>
              <a:t>)</a:t>
            </a:r>
            <a:endParaRPr lang="es-MX" sz="2400" dirty="0" smtClean="0"/>
          </a:p>
          <a:p>
            <a:pPr marL="914400" lvl="1" indent="-457200" algn="just">
              <a:buNone/>
            </a:pPr>
            <a:endParaRPr lang="es-MX" sz="14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normAutofit/>
          </a:bodyPr>
          <a:lstStyle/>
          <a:p>
            <a:pPr algn="just">
              <a:buNone/>
            </a:pPr>
            <a:r>
              <a:rPr lang="es-MX" sz="2800" dirty="0" smtClean="0">
                <a:solidFill>
                  <a:srgbClr val="FF0000"/>
                </a:solidFill>
              </a:rPr>
              <a:t>Objeción de conciencia de aquellos que rechazan exigencias derivadas de deberes cívicos</a:t>
            </a:r>
          </a:p>
          <a:p>
            <a:pPr algn="just">
              <a:buNone/>
            </a:pPr>
            <a:endParaRPr lang="es-MX" sz="2800" dirty="0" smtClean="0">
              <a:solidFill>
                <a:srgbClr val="FF0000"/>
              </a:solidFill>
            </a:endParaRPr>
          </a:p>
          <a:p>
            <a:pPr marL="576072" indent="-457200" algn="just">
              <a:buAutoNum type="alphaLcParenR"/>
            </a:pPr>
            <a:r>
              <a:rPr lang="es-MX" sz="2400" dirty="0" smtClean="0"/>
              <a:t>Honrar los símbolos patrios: saludo a la bandera, entonar el himno nacional. (</a:t>
            </a:r>
            <a:r>
              <a:rPr lang="es-MX" sz="2400" dirty="0" err="1" smtClean="0"/>
              <a:t>Vgr.</a:t>
            </a:r>
            <a:r>
              <a:rPr lang="es-MX" sz="2400" dirty="0" smtClean="0"/>
              <a:t> Recomendación General número 5 de la CNDH).</a:t>
            </a:r>
          </a:p>
          <a:p>
            <a:pPr marL="576072" indent="-457200" algn="just">
              <a:buFont typeface="Wingdings 2"/>
              <a:buAutoNum type="alphaLcParenR"/>
            </a:pPr>
            <a:r>
              <a:rPr lang="es-MX" sz="2400" dirty="0" smtClean="0"/>
              <a:t>Formar parte de un jurado (cuando existe el deber legal de tomar parte en esa clase de tribunal) o de una mesa electoral.</a:t>
            </a:r>
          </a:p>
          <a:p>
            <a:pPr marL="576072" indent="-457200" algn="just">
              <a:buAutoNum type="alphaLcParenR"/>
            </a:pPr>
            <a:endParaRPr lang="es-MX"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normAutofit/>
          </a:bodyPr>
          <a:lstStyle/>
          <a:p>
            <a:pPr>
              <a:buNone/>
            </a:pPr>
            <a:r>
              <a:rPr lang="es-MX" sz="2800" dirty="0" smtClean="0">
                <a:solidFill>
                  <a:srgbClr val="FF0000"/>
                </a:solidFill>
              </a:rPr>
              <a:t>Objeciones de conciencia administrativas</a:t>
            </a:r>
          </a:p>
          <a:p>
            <a:pPr>
              <a:buNone/>
            </a:pPr>
            <a:endParaRPr lang="es-MX" sz="2800" dirty="0" smtClean="0"/>
          </a:p>
          <a:p>
            <a:pPr algn="just"/>
            <a:r>
              <a:rPr lang="es-MX" sz="2400" dirty="0" smtClean="0"/>
              <a:t>Aquellas que guardan relación con regulaciones del Estado establecidas para garantizar la seguridad nacional, la uniformidad militar o el normal funcionamiento de los servicios públicos.</a:t>
            </a:r>
          </a:p>
          <a:p>
            <a:pPr algn="just">
              <a:buNone/>
            </a:pPr>
            <a:r>
              <a:rPr lang="es-MX" sz="2400" dirty="0" smtClean="0"/>
              <a:t>    </a:t>
            </a:r>
            <a:r>
              <a:rPr lang="es-MX" sz="2400" dirty="0" err="1" smtClean="0"/>
              <a:t>Vgr.</a:t>
            </a:r>
            <a:r>
              <a:rPr lang="es-MX" sz="2400" dirty="0" smtClean="0"/>
              <a:t> A las fotografías en los documentos de identidad oficiales, vestuario (utilización de símbolos religiosos personales como el </a:t>
            </a:r>
            <a:r>
              <a:rPr lang="es-MX" sz="2400" i="1" dirty="0" err="1" smtClean="0"/>
              <a:t>hyjab</a:t>
            </a:r>
            <a:r>
              <a:rPr lang="es-MX" sz="2400" i="1" dirty="0" smtClean="0"/>
              <a:t>, o velo islámico</a:t>
            </a:r>
            <a:r>
              <a:rPr lang="es-MX" sz="2400" dirty="0" smtClean="0"/>
              <a:t> que cubre la cabeza de las mujeres musulmanas).</a:t>
            </a:r>
            <a:endParaRPr lang="es-MX" sz="2400" i="1" dirty="0" smtClean="0"/>
          </a:p>
          <a:p>
            <a:pPr>
              <a:buNone/>
            </a:pPr>
            <a:endParaRPr lang="es-MX"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Tipologías</a:t>
            </a:r>
            <a:endParaRPr lang="es-MX" dirty="0"/>
          </a:p>
        </p:txBody>
      </p:sp>
      <p:sp>
        <p:nvSpPr>
          <p:cNvPr id="3" name="2 Marcador de contenido"/>
          <p:cNvSpPr>
            <a:spLocks noGrp="1"/>
          </p:cNvSpPr>
          <p:nvPr>
            <p:ph idx="1"/>
          </p:nvPr>
        </p:nvSpPr>
        <p:spPr/>
        <p:txBody>
          <a:bodyPr/>
          <a:lstStyle/>
          <a:p>
            <a:pPr>
              <a:lnSpc>
                <a:spcPct val="90000"/>
              </a:lnSpc>
              <a:buNone/>
            </a:pPr>
            <a:r>
              <a:rPr lang="es-MX" sz="2800" dirty="0" smtClean="0">
                <a:solidFill>
                  <a:srgbClr val="FF0000"/>
                </a:solidFill>
              </a:rPr>
              <a:t>Objeción de conciencia fiscal</a:t>
            </a:r>
          </a:p>
          <a:p>
            <a:pPr>
              <a:lnSpc>
                <a:spcPct val="90000"/>
              </a:lnSpc>
            </a:pPr>
            <a:endParaRPr lang="es-MX" dirty="0" smtClean="0"/>
          </a:p>
          <a:p>
            <a:pPr algn="just">
              <a:lnSpc>
                <a:spcPct val="90000"/>
              </a:lnSpc>
            </a:pPr>
            <a:r>
              <a:rPr lang="es-MX" sz="2400" dirty="0" smtClean="0"/>
              <a:t>Vinculada al pacifismo y al respeto incondicional a la vida.</a:t>
            </a:r>
          </a:p>
          <a:p>
            <a:pPr algn="just">
              <a:lnSpc>
                <a:spcPct val="90000"/>
              </a:lnSpc>
            </a:pPr>
            <a:endParaRPr lang="es-MX" sz="2400" dirty="0" smtClean="0"/>
          </a:p>
          <a:p>
            <a:pPr algn="just">
              <a:lnSpc>
                <a:spcPct val="90000"/>
              </a:lnSpc>
            </a:pPr>
            <a:r>
              <a:rPr lang="es-MX" sz="2400" dirty="0" smtClean="0"/>
              <a:t>Problema de conciencia que surge en los contribuyentes al saber que parte del presupuesto del Estado se dirige a gastos en armamento o hacia intervenciones médicas o </a:t>
            </a:r>
            <a:r>
              <a:rPr lang="es-MX" sz="2400" dirty="0" err="1" smtClean="0"/>
              <a:t>biosanitarias</a:t>
            </a:r>
            <a:r>
              <a:rPr lang="es-MX" sz="2400" dirty="0" smtClean="0"/>
              <a:t> éticamente debatidas</a:t>
            </a:r>
            <a:endParaRPr lang="es-MX"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t>El derecho a la objeción de conciencia en el ordenamiento jurídico mexicano</a:t>
            </a:r>
            <a:endParaRPr lang="es-MX" sz="3600" dirty="0"/>
          </a:p>
        </p:txBody>
      </p:sp>
      <p:sp>
        <p:nvSpPr>
          <p:cNvPr id="3" name="2 Marcador de contenido"/>
          <p:cNvSpPr>
            <a:spLocks noGrp="1"/>
          </p:cNvSpPr>
          <p:nvPr>
            <p:ph idx="1"/>
          </p:nvPr>
        </p:nvSpPr>
        <p:spPr/>
        <p:txBody>
          <a:bodyPr>
            <a:normAutofit fontScale="92500" lnSpcReduction="20000"/>
          </a:bodyPr>
          <a:lstStyle/>
          <a:p>
            <a:r>
              <a:rPr lang="es-MX" b="1" dirty="0" smtClean="0"/>
              <a:t>¿Prohibida? </a:t>
            </a:r>
            <a:r>
              <a:rPr lang="es-MX" sz="1400" b="1" dirty="0" smtClean="0"/>
              <a:t>(párrafo segundo del art.1° de la LARCP)</a:t>
            </a:r>
          </a:p>
          <a:p>
            <a:pPr algn="just">
              <a:buNone/>
            </a:pPr>
            <a:endParaRPr lang="es-MX" sz="2400" dirty="0" smtClean="0"/>
          </a:p>
          <a:p>
            <a:pPr algn="just">
              <a:buNone/>
            </a:pPr>
            <a:r>
              <a:rPr lang="es-MX" sz="2400" dirty="0" smtClean="0"/>
              <a:t>“</a:t>
            </a:r>
            <a:r>
              <a:rPr lang="es-MX" sz="1600" dirty="0" smtClean="0"/>
              <a:t>Las convicciones religiosas no eximen en ningún caso del cumplimiento de las leyes del país. Nadie podrá alegar motivos religiosos para evadir las responsabilidades y obligaciones prescritas en las leyes”</a:t>
            </a:r>
            <a:endParaRPr lang="es-MX" sz="2400" dirty="0" smtClean="0"/>
          </a:p>
          <a:p>
            <a:pPr algn="just">
              <a:buNone/>
            </a:pPr>
            <a:endParaRPr lang="es-MX" sz="2400" dirty="0" smtClean="0"/>
          </a:p>
          <a:p>
            <a:pPr algn="just">
              <a:buFont typeface="Wingdings" pitchFamily="2" charset="2"/>
              <a:buChar char="§"/>
            </a:pPr>
            <a:r>
              <a:rPr lang="es-MX" sz="2400" dirty="0" smtClean="0"/>
              <a:t>En el ámbito estatal (</a:t>
            </a:r>
            <a:r>
              <a:rPr lang="es-MX" sz="1400" b="1" dirty="0" smtClean="0"/>
              <a:t>Art. 18 Ter de la Ley Estatal de Salud de Jalisco  del 7/10/2004</a:t>
            </a:r>
            <a:r>
              <a:rPr lang="es-MX" sz="2400" dirty="0" smtClean="0"/>
              <a:t>)</a:t>
            </a:r>
          </a:p>
          <a:p>
            <a:pPr algn="just">
              <a:buNone/>
            </a:pPr>
            <a:r>
              <a:rPr lang="es-MX" sz="2100" dirty="0" smtClean="0"/>
              <a:t>“Los profesionales, técnicos, auxiliares y prestadores de servicio social que forman parte del Sistema Estatal de Salud, podrán hacer valer la objeción de conciencia y excusarse de participar en todos aquellos programas, actividades, prácticas, tratamientos, métodos o investigaciones que contravengan su libertad de conciencia con base en sus valores, principios éticos o creencias religiosas.</a:t>
            </a:r>
          </a:p>
          <a:p>
            <a:pPr algn="just">
              <a:buNone/>
            </a:pPr>
            <a:r>
              <a:rPr lang="es-MX" sz="2100" dirty="0" smtClean="0"/>
              <a:t>Cuando la negativa del objetor de conciencia implique poner en riesgo la salud o vida del paciente, sin que éste pueda ser derivado a otros integrantes del sistema de salud que lo atiendan debidamente, el objetor no podrá hacer valer su derecho y deberá aplicar las medidas médicas necesarias; en caso de no hacerlo, incurrirá en responsabilidad profesional</a:t>
            </a:r>
            <a:r>
              <a:rPr lang="es-MX" sz="2400" dirty="0" smtClean="0"/>
              <a:t>…”</a:t>
            </a:r>
          </a:p>
          <a:p>
            <a:pPr algn="just">
              <a:buNone/>
            </a:pPr>
            <a:endParaRPr lang="es-MX" sz="2400" dirty="0" smtClean="0"/>
          </a:p>
          <a:p>
            <a:pPr>
              <a:buNone/>
            </a:pPr>
            <a:endParaRPr lang="es-MX"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600" dirty="0" smtClean="0"/>
              <a:t>El derecho a la objeción de conciencia en el ordenamiento jurídico mexicano</a:t>
            </a:r>
            <a:endParaRPr lang="es-MX" sz="3600" dirty="0"/>
          </a:p>
        </p:txBody>
      </p:sp>
      <p:sp>
        <p:nvSpPr>
          <p:cNvPr id="3" name="2 Marcador de contenido"/>
          <p:cNvSpPr>
            <a:spLocks noGrp="1"/>
          </p:cNvSpPr>
          <p:nvPr>
            <p:ph idx="1"/>
          </p:nvPr>
        </p:nvSpPr>
        <p:spPr/>
        <p:txBody>
          <a:bodyPr>
            <a:normAutofit/>
          </a:bodyPr>
          <a:lstStyle/>
          <a:p>
            <a:r>
              <a:rPr lang="es-MX" dirty="0" smtClean="0"/>
              <a:t>Ley de Salud en el D.F.</a:t>
            </a:r>
          </a:p>
          <a:p>
            <a:pPr>
              <a:buNone/>
            </a:pPr>
            <a:endParaRPr lang="es-MX" dirty="0" smtClean="0"/>
          </a:p>
          <a:p>
            <a:pPr>
              <a:buNone/>
            </a:pPr>
            <a:r>
              <a:rPr lang="es-MX" sz="1800" dirty="0" smtClean="0"/>
              <a:t>ARTÍCULO 16 BIS 7.- Los prestadores de los servicios de salud a quienes corresponda practicar la interrupción del embarazo en los casos permitidos por el Nuevo Código Penal para el Distrito Federal, y cuyas creencias religiosas o convicciones personales sean contrarias a tal interrupción, podrán ser objetores de conciencia y por tal razón excusarse de intervenir en la interrupción del embarazo, debiendo referir a la mujer con un médico no objetor. Cuando sea urgente la interrupción del embarazo para salvaguardar la salud o la vida de la mujer, no podrá invocarse la objeción de conciencia. Será obligación de las instituciones públicas de salud garantizar la oportuna prestación de los servicios y la permanente disponibilidad de personal no objetor de conciencia en la materia</a:t>
            </a:r>
            <a:endParaRPr lang="es-MX" sz="1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Casos de objeción de conciencia en México</a:t>
            </a:r>
            <a:endParaRPr lang="es-MX" dirty="0"/>
          </a:p>
        </p:txBody>
      </p:sp>
      <p:sp>
        <p:nvSpPr>
          <p:cNvPr id="3" name="2 Marcador de contenido"/>
          <p:cNvSpPr>
            <a:spLocks noGrp="1"/>
          </p:cNvSpPr>
          <p:nvPr>
            <p:ph idx="1"/>
          </p:nvPr>
        </p:nvSpPr>
        <p:spPr/>
        <p:txBody>
          <a:bodyPr>
            <a:normAutofit/>
          </a:bodyPr>
          <a:lstStyle/>
          <a:p>
            <a:r>
              <a:rPr lang="es-MX" sz="2600" dirty="0" smtClean="0"/>
              <a:t>Exención al servicio militar de los ministros de culto ante SEDENA.</a:t>
            </a:r>
          </a:p>
          <a:p>
            <a:pPr>
              <a:buFont typeface="Wingdings" pitchFamily="2" charset="2"/>
              <a:buNone/>
            </a:pPr>
            <a:r>
              <a:rPr lang="es-MX" sz="2600" dirty="0" smtClean="0"/>
              <a:t> Ley del Servicio Militar, art. 10. Reglamento, art. 38 f. III.</a:t>
            </a:r>
          </a:p>
          <a:p>
            <a:pPr>
              <a:buFont typeface="Wingdings" pitchFamily="2" charset="2"/>
              <a:buNone/>
            </a:pPr>
            <a:endParaRPr lang="es-MX" sz="2600" dirty="0" smtClean="0"/>
          </a:p>
          <a:p>
            <a:endParaRPr lang="es-MX" sz="2600" dirty="0" smtClean="0"/>
          </a:p>
          <a:p>
            <a:r>
              <a:rPr lang="es-MX" sz="2600" dirty="0" smtClean="0"/>
              <a:t>Recomendación General número 5 de la CNDH.</a:t>
            </a:r>
          </a:p>
          <a:p>
            <a:pPr>
              <a:buFont typeface="Wingdings" pitchFamily="2" charset="2"/>
              <a:buNone/>
            </a:pPr>
            <a:endParaRPr lang="es-MX" sz="2600" dirty="0" smtClean="0"/>
          </a:p>
          <a:p>
            <a:pPr>
              <a:buFont typeface="Wingdings" pitchFamily="2" charset="2"/>
              <a:buNone/>
            </a:pPr>
            <a:endParaRPr lang="es-MX" sz="2600" dirty="0" smtClean="0"/>
          </a:p>
          <a:p>
            <a:endParaRPr lang="es-MX" sz="2600" dirty="0" smtClean="0"/>
          </a:p>
          <a:p>
            <a:r>
              <a:rPr lang="es-MX" sz="2600" dirty="0" smtClean="0"/>
              <a:t>Examen a residentes médicos en día sábado</a:t>
            </a:r>
            <a:r>
              <a:rPr lang="es-MX" dirty="0" smtClean="0"/>
              <a:t>.</a:t>
            </a:r>
            <a:endParaRPr lang="es-ES" dirty="0" smtClean="0"/>
          </a:p>
          <a:p>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Antecedentes</a:t>
            </a:r>
            <a:endParaRPr lang="es-MX" dirty="0"/>
          </a:p>
        </p:txBody>
      </p:sp>
      <p:sp>
        <p:nvSpPr>
          <p:cNvPr id="3" name="Content Placeholder 2"/>
          <p:cNvSpPr>
            <a:spLocks noGrp="1"/>
          </p:cNvSpPr>
          <p:nvPr>
            <p:ph idx="1"/>
          </p:nvPr>
        </p:nvSpPr>
        <p:spPr/>
        <p:txBody>
          <a:bodyPr/>
          <a:lstStyle/>
          <a:p>
            <a:pPr lvl="2">
              <a:buNone/>
            </a:pPr>
            <a:r>
              <a:rPr lang="en-US" b="1" dirty="0" smtClean="0"/>
              <a:t>Los </a:t>
            </a:r>
            <a:r>
              <a:rPr lang="en-US" b="1" dirty="0" err="1" smtClean="0"/>
              <a:t>tres</a:t>
            </a:r>
            <a:r>
              <a:rPr lang="en-US" b="1" dirty="0" smtClean="0"/>
              <a:t> </a:t>
            </a:r>
            <a:r>
              <a:rPr lang="en-US" b="1" dirty="0" err="1" smtClean="0"/>
              <a:t>primeros</a:t>
            </a:r>
            <a:r>
              <a:rPr lang="en-US" b="1" dirty="0" smtClean="0"/>
              <a:t> </a:t>
            </a:r>
            <a:r>
              <a:rPr lang="en-US" b="1" dirty="0" err="1" smtClean="0"/>
              <a:t>siglos</a:t>
            </a:r>
            <a:r>
              <a:rPr lang="en-US" b="1" dirty="0" smtClean="0"/>
              <a:t> del </a:t>
            </a:r>
            <a:r>
              <a:rPr lang="en-US" b="1" dirty="0" err="1" smtClean="0"/>
              <a:t>Cristianismo</a:t>
            </a:r>
            <a:r>
              <a:rPr lang="en-US" dirty="0" smtClean="0"/>
              <a:t>	</a:t>
            </a:r>
          </a:p>
          <a:p>
            <a:pPr>
              <a:buNone/>
            </a:pPr>
            <a:r>
              <a:rPr lang="en-US" sz="2000" dirty="0" smtClean="0">
                <a:solidFill>
                  <a:srgbClr val="FFFF00"/>
                </a:solidFill>
              </a:rPr>
              <a:t> </a:t>
            </a:r>
          </a:p>
          <a:p>
            <a:pPr>
              <a:buNone/>
            </a:pPr>
            <a:r>
              <a:rPr lang="es-MX" sz="2000" dirty="0" smtClean="0"/>
              <a:t>Imperio Romano consideraba a la religión cristiana como </a:t>
            </a:r>
            <a:r>
              <a:rPr lang="es-MX" sz="2000" i="1" dirty="0" smtClean="0"/>
              <a:t>superstición ilícita</a:t>
            </a:r>
            <a:r>
              <a:rPr lang="es-MX" sz="1600" dirty="0" smtClean="0"/>
              <a:t>.</a:t>
            </a:r>
          </a:p>
          <a:p>
            <a:pPr>
              <a:buFont typeface="Wingdings" pitchFamily="2" charset="2"/>
              <a:buAutoNum type="alphaLcParenR"/>
            </a:pPr>
            <a:r>
              <a:rPr lang="es-MX" sz="1400" dirty="0" smtClean="0"/>
              <a:t>“Es preciso obedecer a Dios antes que a los hombres”</a:t>
            </a:r>
            <a:r>
              <a:rPr lang="es-MX" sz="1400" i="1" dirty="0" smtClean="0"/>
              <a:t> (</a:t>
            </a:r>
            <a:r>
              <a:rPr lang="es-MX" sz="1400" i="1" dirty="0" err="1" smtClean="0"/>
              <a:t>Hc</a:t>
            </a:r>
            <a:r>
              <a:rPr lang="es-MX" sz="1400" i="1" dirty="0" smtClean="0"/>
              <a:t>, 5, 29)</a:t>
            </a:r>
          </a:p>
          <a:p>
            <a:pPr>
              <a:buFont typeface="Wingdings" pitchFamily="2" charset="2"/>
              <a:buAutoNum type="alphaLcParenR"/>
            </a:pPr>
            <a:r>
              <a:rPr lang="es-MX" sz="2000" dirty="0" smtClean="0"/>
              <a:t>Negaban culto a los emperadores romanos.</a:t>
            </a:r>
          </a:p>
          <a:p>
            <a:pPr>
              <a:buFont typeface="Wingdings" pitchFamily="2" charset="2"/>
              <a:buAutoNum type="alphaLcParenR"/>
            </a:pPr>
            <a:r>
              <a:rPr lang="es-MX" sz="2000" dirty="0" smtClean="0"/>
              <a:t>Los primeros objetores de conciencia, en un sentido amplio, fueron los cristianos al rehusarse al juramento, culto al </a:t>
            </a:r>
            <a:r>
              <a:rPr lang="es-MX" sz="2000" i="1" dirty="0" smtClean="0"/>
              <a:t>César</a:t>
            </a:r>
            <a:r>
              <a:rPr lang="es-MX" sz="2000" dirty="0" smtClean="0"/>
              <a:t>, la aceptación de ciertos cargos, el servicio a las armas. </a:t>
            </a:r>
          </a:p>
          <a:p>
            <a:pPr>
              <a:buFont typeface="Wingdings" pitchFamily="2" charset="2"/>
              <a:buAutoNum type="alphaLcParenR"/>
            </a:pPr>
            <a:r>
              <a:rPr lang="es-MX" sz="2000" dirty="0" smtClean="0"/>
              <a:t>Rogaban por la autoridad establecida y se sometía a ella, salvo que la orden del </a:t>
            </a:r>
            <a:r>
              <a:rPr lang="es-MX" sz="2000" i="1" dirty="0" smtClean="0"/>
              <a:t>César</a:t>
            </a:r>
            <a:r>
              <a:rPr lang="es-MX" sz="2000" dirty="0" smtClean="0"/>
              <a:t> contradijera la ley no escrita de Dios</a:t>
            </a:r>
            <a:r>
              <a:rPr lang="es-MX" sz="1600" dirty="0" smtClean="0"/>
              <a:t>.</a:t>
            </a:r>
          </a:p>
          <a:p>
            <a:pPr>
              <a:buFont typeface="Wingdings" pitchFamily="2" charset="2"/>
              <a:buAutoNum type="alphaLcParenR"/>
            </a:pPr>
            <a:r>
              <a:rPr lang="es-MX" sz="1400" dirty="0" smtClean="0"/>
              <a:t>“Estos van contra los decretos de César, diciendo que hay otro Rey, Jesús” (</a:t>
            </a:r>
            <a:r>
              <a:rPr lang="es-MX" sz="1400" dirty="0" err="1" smtClean="0"/>
              <a:t>Hc</a:t>
            </a:r>
            <a:r>
              <a:rPr lang="es-MX" sz="1400" dirty="0" smtClean="0"/>
              <a:t> 17, 7)</a:t>
            </a:r>
          </a:p>
          <a:p>
            <a:pPr>
              <a:buFont typeface="Wingdings" pitchFamily="2" charset="2"/>
              <a:buAutoNum type="alphaLcParenR"/>
            </a:pPr>
            <a:r>
              <a:rPr lang="es-MX" sz="2000" dirty="0" smtClean="0"/>
              <a:t>El más grave castigo era la muerte del creyente.</a:t>
            </a:r>
            <a:endParaRPr lang="en-US" sz="2000" dirty="0" smtClean="0">
              <a:solidFill>
                <a:srgbClr val="FFFF00"/>
              </a:solidFill>
            </a:endParaRPr>
          </a:p>
          <a:p>
            <a:pPr lvl="2"/>
            <a:endParaRPr lang="es-MX" dirty="0" smtClean="0"/>
          </a:p>
          <a:p>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sz="3600" dirty="0" smtClean="0"/>
              <a:t/>
            </a:r>
            <a:br>
              <a:rPr lang="en-US" sz="3600" dirty="0" smtClean="0"/>
            </a:br>
            <a:r>
              <a:rPr lang="en-US" dirty="0" smtClean="0"/>
              <a:t/>
            </a:r>
            <a:br>
              <a:rPr lang="en-US" dirty="0" smtClean="0"/>
            </a:br>
            <a:endParaRPr lang="es-MX" dirty="0"/>
          </a:p>
        </p:txBody>
      </p:sp>
      <p:sp>
        <p:nvSpPr>
          <p:cNvPr id="3" name="2 Marcador de contenido"/>
          <p:cNvSpPr>
            <a:spLocks noGrp="1"/>
          </p:cNvSpPr>
          <p:nvPr>
            <p:ph idx="1"/>
          </p:nvPr>
        </p:nvSpPr>
        <p:spPr/>
        <p:txBody>
          <a:bodyPr>
            <a:normAutofit/>
          </a:bodyPr>
          <a:lstStyle/>
          <a:p>
            <a:endParaRPr lang="es-MX" sz="1600" dirty="0" smtClean="0"/>
          </a:p>
          <a:p>
            <a:r>
              <a:rPr lang="es-MX" sz="2400" dirty="0" smtClean="0"/>
              <a:t>Sínodo de Arles (314 </a:t>
            </a:r>
            <a:r>
              <a:rPr lang="es-MX" sz="2400" dirty="0" err="1" smtClean="0"/>
              <a:t>d.C</a:t>
            </a:r>
            <a:r>
              <a:rPr lang="es-MX" sz="2400" dirty="0" smtClean="0"/>
              <a:t>) desparece la negativa al juramento al Emperador y al servicio armado.</a:t>
            </a:r>
          </a:p>
          <a:p>
            <a:endParaRPr lang="es-MX" sz="2400" dirty="0" smtClean="0"/>
          </a:p>
          <a:p>
            <a:endParaRPr lang="es-MX" sz="2400" dirty="0" smtClean="0"/>
          </a:p>
          <a:p>
            <a:r>
              <a:rPr lang="es-MX" sz="2400" dirty="0" smtClean="0"/>
              <a:t>Edicto de Teodosio II (416 </a:t>
            </a:r>
            <a:r>
              <a:rPr lang="es-MX" sz="2400" dirty="0" err="1" smtClean="0"/>
              <a:t>d.C</a:t>
            </a:r>
            <a:r>
              <a:rPr lang="es-MX" sz="2400" dirty="0" smtClean="0"/>
              <a:t>) limitó a los cristianos el acceso al Ejército (prohibición de matar).</a:t>
            </a:r>
          </a:p>
          <a:p>
            <a:pPr>
              <a:buNone/>
            </a:pPr>
            <a:endParaRPr lang="es-MX" sz="2400" dirty="0" smtClean="0"/>
          </a:p>
          <a:p>
            <a:endParaRPr lang="es-MX" sz="2400" dirty="0" smtClean="0"/>
          </a:p>
          <a:p>
            <a:r>
              <a:rPr lang="es-MX" sz="2400" dirty="0" smtClean="0"/>
              <a:t>La Iglesia  conservó para sus clérigos el privilegio de exención del servicio armado. </a:t>
            </a:r>
          </a:p>
          <a:p>
            <a:pPr lvl="2">
              <a:buNone/>
            </a:pPr>
            <a:endParaRPr lang="es-MX" dirty="0" smtClean="0"/>
          </a:p>
          <a:p>
            <a:pPr lvl="3">
              <a:buNone/>
            </a:pPr>
            <a:endParaRPr lang="es-MX" sz="2400" dirty="0" smtClean="0"/>
          </a:p>
          <a:p>
            <a:pPr lvl="3">
              <a:buNone/>
            </a:pPr>
            <a:endParaRPr lang="es-MX" dirty="0" smtClean="0"/>
          </a:p>
          <a:p>
            <a:endParaRPr lang="es-MX" dirty="0"/>
          </a:p>
        </p:txBody>
      </p:sp>
      <p:sp>
        <p:nvSpPr>
          <p:cNvPr id="4" name="3 Rectángulo"/>
          <p:cNvSpPr/>
          <p:nvPr/>
        </p:nvSpPr>
        <p:spPr>
          <a:xfrm>
            <a:off x="2286000" y="2413338"/>
            <a:ext cx="2790056" cy="369332"/>
          </a:xfrm>
          <a:prstGeom prst="rect">
            <a:avLst/>
          </a:prstGeom>
        </p:spPr>
        <p:txBody>
          <a:bodyPr wrap="square">
            <a:spAutoFit/>
          </a:bodyPr>
          <a:lstStyle/>
          <a:p>
            <a:endParaRPr lang="es-MX"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252728"/>
          </a:xfrm>
        </p:spPr>
        <p:txBody>
          <a:bodyPr>
            <a:normAutofit/>
          </a:bodyPr>
          <a:lstStyle/>
          <a:p>
            <a:r>
              <a:rPr lang="es-MX" dirty="0" smtClean="0"/>
              <a:t>Antecedentes</a:t>
            </a:r>
            <a:endParaRPr lang="es-MX" dirty="0"/>
          </a:p>
        </p:txBody>
      </p:sp>
      <p:sp>
        <p:nvSpPr>
          <p:cNvPr id="3" name="Content Placeholder 2"/>
          <p:cNvSpPr>
            <a:spLocks noGrp="1"/>
          </p:cNvSpPr>
          <p:nvPr>
            <p:ph idx="1"/>
          </p:nvPr>
        </p:nvSpPr>
        <p:spPr>
          <a:xfrm>
            <a:off x="457200" y="1775191"/>
            <a:ext cx="8229600" cy="5082809"/>
          </a:xfrm>
        </p:spPr>
        <p:txBody>
          <a:bodyPr>
            <a:normAutofit/>
          </a:bodyPr>
          <a:lstStyle/>
          <a:p>
            <a:r>
              <a:rPr lang="es-MX" sz="2800" b="1" dirty="0" smtClean="0"/>
              <a:t>Edad Media</a:t>
            </a:r>
          </a:p>
          <a:p>
            <a:pPr>
              <a:lnSpc>
                <a:spcPct val="90000"/>
              </a:lnSpc>
              <a:buNone/>
            </a:pPr>
            <a:r>
              <a:rPr lang="es-MX" sz="2400" dirty="0" err="1" smtClean="0"/>
              <a:t>Sto.Tomás</a:t>
            </a:r>
            <a:r>
              <a:rPr lang="es-MX" sz="2400" dirty="0" smtClean="0"/>
              <a:t> de Aquino, la desobediencia a las leyes se justificaba cuando:</a:t>
            </a:r>
          </a:p>
          <a:p>
            <a:pPr>
              <a:lnSpc>
                <a:spcPct val="90000"/>
              </a:lnSpc>
              <a:buFont typeface="Wingdings" pitchFamily="2" charset="2"/>
              <a:buAutoNum type="alphaLcParenR"/>
            </a:pPr>
            <a:r>
              <a:rPr lang="es-MX" sz="2400" dirty="0" smtClean="0"/>
              <a:t>El hombre debe obedecer al poder secular en tanto lo exija el orden de la justicia. Los súbditos, pueden desobedecer cuando el poder es ilegítimo o manda cosas  injustas (contrarias a la ley divina) exceptuando algunos casos para evitar el escándalo o algún mal mayor. </a:t>
            </a:r>
          </a:p>
          <a:p>
            <a:pPr>
              <a:lnSpc>
                <a:spcPct val="90000"/>
              </a:lnSpc>
              <a:buFont typeface="Wingdings" pitchFamily="2" charset="2"/>
              <a:buAutoNum type="alphaLcParenR"/>
            </a:pPr>
            <a:r>
              <a:rPr lang="es-MX" sz="2400" dirty="0" smtClean="0"/>
              <a:t>La prudencia es la virtud, para oponerse a la ley. El hombre (animal naturalmente sociable) que vive en grupo bajo la autoridad de un soberano querido por Dios.</a:t>
            </a:r>
            <a:endParaRPr lang="es-MX" sz="2400" b="1" dirty="0" smtClean="0"/>
          </a:p>
          <a:p>
            <a:pPr lvl="2"/>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Antecedentes</a:t>
            </a:r>
            <a:endParaRPr lang="es-MX" dirty="0"/>
          </a:p>
        </p:txBody>
      </p:sp>
      <p:sp>
        <p:nvSpPr>
          <p:cNvPr id="3" name="2 Marcador de contenido"/>
          <p:cNvSpPr>
            <a:spLocks noGrp="1"/>
          </p:cNvSpPr>
          <p:nvPr>
            <p:ph idx="1"/>
          </p:nvPr>
        </p:nvSpPr>
        <p:spPr/>
        <p:txBody>
          <a:bodyPr>
            <a:normAutofit lnSpcReduction="10000"/>
          </a:bodyPr>
          <a:lstStyle/>
          <a:p>
            <a:r>
              <a:rPr lang="es-MX" b="1" dirty="0" smtClean="0"/>
              <a:t>Edad Media</a:t>
            </a:r>
          </a:p>
          <a:p>
            <a:pPr marL="576072" indent="-457200">
              <a:buAutoNum type="alphaLcParenR"/>
            </a:pPr>
            <a:r>
              <a:rPr lang="es-MX" sz="2400" i="1" dirty="0" smtClean="0"/>
              <a:t>Frente al </a:t>
            </a:r>
            <a:r>
              <a:rPr lang="es-MX" sz="2400" i="1" dirty="0" err="1" smtClean="0"/>
              <a:t>hierocratismo</a:t>
            </a:r>
            <a:r>
              <a:rPr lang="es-MX" sz="2400" i="1" dirty="0" smtClean="0"/>
              <a:t> y  guerra de las investiduras (las dos espadas), se abandona la idea de que el cristiano no puede tomar las armas y surge el postulado: </a:t>
            </a:r>
            <a:r>
              <a:rPr lang="es-MX" sz="2400" dirty="0" smtClean="0"/>
              <a:t>un bautizado no puede apelar a la propia conciencia para negarse a prestar sus servicios y cumplir los deberes determinados por la ley.</a:t>
            </a:r>
          </a:p>
          <a:p>
            <a:pPr marL="576072" indent="-457200">
              <a:buAutoNum type="alphaLcParenR"/>
            </a:pPr>
            <a:r>
              <a:rPr lang="es-MX" sz="2400" dirty="0" smtClean="0"/>
              <a:t>Objetores: San Francisco de </a:t>
            </a:r>
            <a:r>
              <a:rPr lang="es-MX" sz="2400" dirty="0" err="1" smtClean="0"/>
              <a:t>Assis</a:t>
            </a:r>
            <a:r>
              <a:rPr lang="es-MX" sz="2400" dirty="0" smtClean="0"/>
              <a:t> y los movimientos pacifistas del S. XII (Los </a:t>
            </a:r>
            <a:r>
              <a:rPr lang="es-MX" sz="2400" i="1" dirty="0" smtClean="0"/>
              <a:t>valdense</a:t>
            </a:r>
            <a:r>
              <a:rPr lang="es-MX" sz="2400" dirty="0" smtClean="0"/>
              <a:t>s, los </a:t>
            </a:r>
            <a:r>
              <a:rPr lang="es-MX" sz="2400" i="1" dirty="0" smtClean="0"/>
              <a:t>albigenses</a:t>
            </a:r>
            <a:r>
              <a:rPr lang="es-MX" sz="2400" dirty="0" smtClean="0"/>
              <a:t>, los </a:t>
            </a:r>
            <a:r>
              <a:rPr lang="es-MX" sz="2400" i="1" dirty="0" err="1" smtClean="0"/>
              <a:t>hussitas</a:t>
            </a:r>
            <a:r>
              <a:rPr lang="es-MX" sz="2400" i="1" dirty="0" smtClean="0"/>
              <a:t>)</a:t>
            </a:r>
            <a:r>
              <a:rPr lang="es-MX" sz="2400" dirty="0" smtClean="0"/>
              <a:t> y  S. XIII (Los Cátaros). Se oponían a las leyes, había que renunciar a las cosas materiales, volver al cristianismo primitivo, se inicio una cruzada contra ellos en el año 1229.</a:t>
            </a:r>
          </a:p>
          <a:p>
            <a:pPr>
              <a:buNone/>
            </a:pPr>
            <a:endParaRPr lang="es-MX" sz="2400" dirty="0" smtClean="0"/>
          </a:p>
          <a:p>
            <a:pPr>
              <a:buNone/>
            </a:pPr>
            <a:endParaRPr lang="es-MX" sz="2400" dirty="0" smtClean="0"/>
          </a:p>
          <a:p>
            <a:pPr>
              <a:buNone/>
            </a:pPr>
            <a:endParaRPr lang="es-MX"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Antecedentes</a:t>
            </a:r>
            <a:endParaRPr lang="es-MX" dirty="0"/>
          </a:p>
        </p:txBody>
      </p:sp>
      <p:sp>
        <p:nvSpPr>
          <p:cNvPr id="3" name="2 Marcador de contenido"/>
          <p:cNvSpPr>
            <a:spLocks noGrp="1"/>
          </p:cNvSpPr>
          <p:nvPr>
            <p:ph idx="1"/>
          </p:nvPr>
        </p:nvSpPr>
        <p:spPr/>
        <p:txBody>
          <a:bodyPr>
            <a:normAutofit lnSpcReduction="10000"/>
          </a:bodyPr>
          <a:lstStyle/>
          <a:p>
            <a:r>
              <a:rPr lang="en-US" sz="2600" b="1" dirty="0" smtClean="0"/>
              <a:t>La </a:t>
            </a:r>
            <a:r>
              <a:rPr lang="en-US" sz="2600" b="1" dirty="0" err="1" smtClean="0"/>
              <a:t>Reforma</a:t>
            </a:r>
            <a:r>
              <a:rPr lang="en-US" sz="2600" b="1" dirty="0" smtClean="0"/>
              <a:t> </a:t>
            </a:r>
            <a:r>
              <a:rPr lang="en-US" sz="2600" b="1" dirty="0" err="1" smtClean="0"/>
              <a:t>Protestante</a:t>
            </a:r>
            <a:endParaRPr lang="en-US" sz="2600" b="1" dirty="0" smtClean="0"/>
          </a:p>
          <a:p>
            <a:pPr>
              <a:lnSpc>
                <a:spcPct val="90000"/>
              </a:lnSpc>
              <a:buNone/>
            </a:pPr>
            <a:r>
              <a:rPr lang="es-MX" sz="2400" dirty="0" smtClean="0"/>
              <a:t>a)Lutero y Calvino: resaltan el valor de la conciencia individual, libertad de conciencia para que cada persona decida. </a:t>
            </a:r>
          </a:p>
          <a:p>
            <a:pPr>
              <a:lnSpc>
                <a:spcPct val="90000"/>
              </a:lnSpc>
              <a:buNone/>
            </a:pPr>
            <a:endParaRPr lang="es-MX" sz="2400" dirty="0" smtClean="0"/>
          </a:p>
          <a:p>
            <a:pPr>
              <a:lnSpc>
                <a:spcPct val="90000"/>
              </a:lnSpc>
              <a:buNone/>
            </a:pPr>
            <a:r>
              <a:rPr lang="es-MX" sz="2400" dirty="0" smtClean="0"/>
              <a:t>b) Calvino: cuando el gobierno civil violaba la ley divina, el cristiano estaba en libertad de desobedecer.</a:t>
            </a:r>
          </a:p>
          <a:p>
            <a:pPr>
              <a:lnSpc>
                <a:spcPct val="90000"/>
              </a:lnSpc>
              <a:buNone/>
            </a:pPr>
            <a:endParaRPr lang="es-MX" sz="2400" dirty="0" smtClean="0"/>
          </a:p>
          <a:p>
            <a:pPr>
              <a:lnSpc>
                <a:spcPct val="90000"/>
              </a:lnSpc>
              <a:buNone/>
            </a:pPr>
            <a:r>
              <a:rPr lang="es-MX" sz="2400" dirty="0" smtClean="0"/>
              <a:t>c) Movimientos pacifistas que surgen de la Reforma Protestante y de las Guerras de Religión en el S. XVI:</a:t>
            </a:r>
          </a:p>
          <a:p>
            <a:r>
              <a:rPr lang="es-MX" sz="2400" dirty="0" smtClean="0"/>
              <a:t>Anabaptistas</a:t>
            </a:r>
          </a:p>
          <a:p>
            <a:r>
              <a:rPr lang="es-MX" sz="2400" dirty="0" smtClean="0"/>
              <a:t>Menonitas</a:t>
            </a:r>
          </a:p>
          <a:p>
            <a:r>
              <a:rPr lang="es-MX" sz="2400" dirty="0" smtClean="0"/>
              <a:t>Hermanos moravos </a:t>
            </a:r>
          </a:p>
          <a:p>
            <a:r>
              <a:rPr lang="es-MX" sz="2400" dirty="0" smtClean="0"/>
              <a:t>Cuáqueros.</a:t>
            </a:r>
          </a:p>
          <a:p>
            <a:pPr>
              <a:lnSpc>
                <a:spcPct val="90000"/>
              </a:lnSpc>
              <a:buNone/>
            </a:pPr>
            <a:endParaRPr lang="es-MX" sz="2400" dirty="0" smtClean="0"/>
          </a:p>
          <a:p>
            <a:pPr>
              <a:buNone/>
            </a:pPr>
            <a:endParaRPr lang="en-US" sz="2400" dirty="0" smtClean="0"/>
          </a:p>
          <a:p>
            <a:endParaRPr lang="es-MX" sz="2600" dirty="0" smtClean="0"/>
          </a:p>
          <a:p>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Antecedentes</a:t>
            </a:r>
            <a:endParaRPr lang="es-MX" dirty="0"/>
          </a:p>
        </p:txBody>
      </p:sp>
      <p:sp>
        <p:nvSpPr>
          <p:cNvPr id="3" name="Content Placeholder 2"/>
          <p:cNvSpPr>
            <a:spLocks noGrp="1"/>
          </p:cNvSpPr>
          <p:nvPr>
            <p:ph idx="1"/>
          </p:nvPr>
        </p:nvSpPr>
        <p:spPr/>
        <p:txBody>
          <a:bodyPr>
            <a:normAutofit lnSpcReduction="10000"/>
          </a:bodyPr>
          <a:lstStyle/>
          <a:p>
            <a:pPr lvl="1"/>
            <a:r>
              <a:rPr lang="es-MX" dirty="0" smtClean="0"/>
              <a:t>Precursores de la objeción de conciencia a las armas</a:t>
            </a:r>
          </a:p>
          <a:p>
            <a:pPr>
              <a:buNone/>
            </a:pPr>
            <a:r>
              <a:rPr lang="es-ES" sz="2400" i="1" dirty="0" smtClean="0"/>
              <a:t>a) William </a:t>
            </a:r>
            <a:r>
              <a:rPr lang="es-ES" sz="2400" i="1" dirty="0" err="1" smtClean="0"/>
              <a:t>Penn</a:t>
            </a:r>
            <a:r>
              <a:rPr lang="es-ES" sz="2400" dirty="0" smtClean="0"/>
              <a:t> (1644-1718) Fundador de Pennsylvania.</a:t>
            </a:r>
          </a:p>
          <a:p>
            <a:endParaRPr lang="es-ES" sz="2400" dirty="0" smtClean="0"/>
          </a:p>
          <a:p>
            <a:pPr>
              <a:buNone/>
            </a:pPr>
            <a:r>
              <a:rPr lang="es-ES" sz="2400" dirty="0" smtClean="0"/>
              <a:t>b) En Rusia, la secta de los </a:t>
            </a:r>
            <a:r>
              <a:rPr lang="es-ES" sz="2400" i="1" dirty="0" err="1" smtClean="0"/>
              <a:t>ducobors</a:t>
            </a:r>
            <a:r>
              <a:rPr lang="es-ES" sz="2400" i="1" dirty="0" smtClean="0"/>
              <a:t> (confinados a Siberia).</a:t>
            </a:r>
            <a:endParaRPr lang="es-MX" sz="2400" dirty="0" smtClean="0"/>
          </a:p>
          <a:p>
            <a:endParaRPr lang="es-ES" sz="2400" i="1" dirty="0" smtClean="0"/>
          </a:p>
          <a:p>
            <a:pPr>
              <a:buNone/>
            </a:pPr>
            <a:r>
              <a:rPr lang="es-ES" sz="2400" i="1" dirty="0" smtClean="0"/>
              <a:t>c) Henry David </a:t>
            </a:r>
            <a:r>
              <a:rPr lang="es-ES" sz="2400" i="1" dirty="0" err="1" smtClean="0"/>
              <a:t>Thoreau</a:t>
            </a:r>
            <a:r>
              <a:rPr lang="es-ES" sz="2400" dirty="0" smtClean="0"/>
              <a:t> (1817-1862) teoría de tranquilo desprecio del tirano o de la ley injusta para garantizar su caída ¿Fue la de </a:t>
            </a:r>
            <a:r>
              <a:rPr lang="es-ES" sz="2400" dirty="0" err="1" smtClean="0"/>
              <a:t>Thoreau</a:t>
            </a:r>
            <a:r>
              <a:rPr lang="es-ES" sz="2400" dirty="0" smtClean="0"/>
              <a:t> verdadera desobediencia civil o una objeción de conciencia fiscal?</a:t>
            </a:r>
          </a:p>
          <a:p>
            <a:pPr>
              <a:buFont typeface="Arial" pitchFamily="34" charset="0"/>
              <a:buChar char="•"/>
            </a:pPr>
            <a:r>
              <a:rPr lang="es-ES" sz="2400" dirty="0" smtClean="0"/>
              <a:t>Verdadero representante de la desobediencia civil</a:t>
            </a:r>
          </a:p>
          <a:p>
            <a:pPr>
              <a:buFont typeface="Arial" pitchFamily="34" charset="0"/>
              <a:buChar char="•"/>
            </a:pPr>
            <a:r>
              <a:rPr lang="es-ES" sz="2400" dirty="0" smtClean="0"/>
              <a:t>Objetor de conciencia fiscal: dejó de pagar impuestos que servirían para financiar la guerra de EEUU contra México.</a:t>
            </a:r>
          </a:p>
          <a:p>
            <a:pPr lvl="1">
              <a:buNone/>
            </a:pPr>
            <a:endParaRPr lang="es-MX"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1502</TotalTime>
  <Words>3296</Words>
  <Application>Microsoft Office PowerPoint</Application>
  <PresentationFormat>Presentación en pantalla (4:3)</PresentationFormat>
  <Paragraphs>229</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Module</vt:lpstr>
      <vt:lpstr>El derecho a la objeción de Conciencia Alberto Patiño Reyes </vt:lpstr>
      <vt:lpstr>Antecedentes</vt:lpstr>
      <vt:lpstr>Antecedentes</vt:lpstr>
      <vt:lpstr>Antecedentes</vt:lpstr>
      <vt:lpstr>  </vt:lpstr>
      <vt:lpstr>Antecedentes</vt:lpstr>
      <vt:lpstr>Antecedentes</vt:lpstr>
      <vt:lpstr>Antecedentes</vt:lpstr>
      <vt:lpstr>Antecedentes</vt:lpstr>
      <vt:lpstr>Objeción de Conciencia en el S. XX</vt:lpstr>
      <vt:lpstr>El derecho a la objeción de conciencia</vt:lpstr>
      <vt:lpstr>El derecho a la objeción de conciencia</vt:lpstr>
      <vt:lpstr>El derecho a la objeción de conciencia</vt:lpstr>
      <vt:lpstr>El derecho a la objeción de conciencia</vt:lpstr>
      <vt:lpstr>El derecho a la objeción de conciencia</vt:lpstr>
      <vt:lpstr>Características del derecho a la objeción de conciencia</vt:lpstr>
      <vt:lpstr>Características de la Objeción de conciencia</vt:lpstr>
      <vt:lpstr>Características de la objeción de conciencia</vt:lpstr>
      <vt:lpstr>Característica de la Objeción de conciencia </vt:lpstr>
      <vt:lpstr>Fundamento de la objeción de conciencia</vt:lpstr>
      <vt:lpstr>Tipos de objeción de conciencia</vt:lpstr>
      <vt:lpstr>Tipologías de la objeción de conciencia u objeciones de conciencia</vt:lpstr>
      <vt:lpstr>Tipologías</vt:lpstr>
      <vt:lpstr>Tipologías</vt:lpstr>
      <vt:lpstr>Tipologías</vt:lpstr>
      <vt:lpstr>Tipologías</vt:lpstr>
      <vt:lpstr>Tipologías</vt:lpstr>
      <vt:lpstr>Tipologías</vt:lpstr>
      <vt:lpstr>Tipologías</vt:lpstr>
      <vt:lpstr>Tipologías</vt:lpstr>
      <vt:lpstr>Tipologías</vt:lpstr>
      <vt:lpstr>Tipologías</vt:lpstr>
      <vt:lpstr>El derecho a la objeción de conciencia en el ordenamiento jurídico mexicano</vt:lpstr>
      <vt:lpstr>El derecho a la objeción de conciencia en el ordenamiento jurídico mexicano</vt:lpstr>
      <vt:lpstr>Casos de objeción de conciencia en México</vt:lpstr>
    </vt:vector>
  </TitlesOfParts>
  <Company>LDS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 Alejandra Acuna Alanis</dc:creator>
  <cp:lastModifiedBy>Gabriel</cp:lastModifiedBy>
  <cp:revision>258</cp:revision>
  <dcterms:created xsi:type="dcterms:W3CDTF">2010-04-30T17:23:53Z</dcterms:created>
  <dcterms:modified xsi:type="dcterms:W3CDTF">2011-05-12T11:29:33Z</dcterms:modified>
</cp:coreProperties>
</file>