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50" r:id="rId84"/>
    <p:sldId id="351" r:id="rId85"/>
    <p:sldId id="352" r:id="rId86"/>
    <p:sldId id="353" r:id="rId87"/>
    <p:sldId id="354" r:id="rId88"/>
    <p:sldId id="355" r:id="rId89"/>
    <p:sldId id="356" r:id="rId90"/>
    <p:sldId id="357" r:id="rId91"/>
    <p:sldId id="358" r:id="rId92"/>
    <p:sldId id="359" r:id="rId9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2214"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083C90F-6129-4E9D-9117-9C148D4B13A0}" type="datetimeFigureOut">
              <a:rPr lang="es-MX" smtClean="0"/>
              <a:t>20/04/2014</a:t>
            </a:fld>
            <a:endParaRPr lang="es-MX"/>
          </a:p>
        </p:txBody>
      </p:sp>
      <p:sp>
        <p:nvSpPr>
          <p:cNvPr id="5" name="Footer Placeholder 4"/>
          <p:cNvSpPr>
            <a:spLocks noGrp="1"/>
          </p:cNvSpPr>
          <p:nvPr>
            <p:ph type="ftr" sz="quarter" idx="11"/>
          </p:nvPr>
        </p:nvSpPr>
        <p:spPr>
          <a:xfrm>
            <a:off x="1174044" y="5357592"/>
            <a:ext cx="5034845" cy="365125"/>
          </a:xfrm>
        </p:spPr>
        <p:txBody>
          <a:bodyPr/>
          <a:lstStyle/>
          <a:p>
            <a:endParaRPr lang="es-MX"/>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704E9D7-7E96-4BBC-B777-B9919D79C623}"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83C90F-6129-4E9D-9117-9C148D4B13A0}" type="datetimeFigureOut">
              <a:rPr lang="es-MX" smtClean="0"/>
              <a:t>20/04/2014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04E9D7-7E96-4BBC-B777-B9919D79C623}"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83C90F-6129-4E9D-9117-9C148D4B13A0}" type="datetimeFigureOut">
              <a:rPr lang="es-MX" smtClean="0"/>
              <a:t>20/04/2014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04E9D7-7E96-4BBC-B777-B9919D79C623}"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83C90F-6129-4E9D-9117-9C148D4B13A0}" type="datetimeFigureOut">
              <a:rPr lang="es-MX" smtClean="0"/>
              <a:t>20/04/2014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04E9D7-7E96-4BBC-B777-B9919D79C623}"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083C90F-6129-4E9D-9117-9C148D4B13A0}" type="datetimeFigureOut">
              <a:rPr lang="es-MX" smtClean="0"/>
              <a:t>20/04/2014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04E9D7-7E96-4BBC-B777-B9919D79C623}"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A083C90F-6129-4E9D-9117-9C148D4B13A0}" type="datetimeFigureOut">
              <a:rPr lang="es-MX" smtClean="0"/>
              <a:t>20/04/2014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04E9D7-7E96-4BBC-B777-B9919D79C623}" type="slidenum">
              <a:rPr lang="es-MX" smtClean="0"/>
              <a:t>‹Nº›</a:t>
            </a:fld>
            <a:endParaRPr lang="es-MX"/>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A083C90F-6129-4E9D-9117-9C148D4B13A0}" type="datetimeFigureOut">
              <a:rPr lang="es-MX" smtClean="0"/>
              <a:t>20/04/2014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04E9D7-7E96-4BBC-B777-B9919D79C623}" type="slidenum">
              <a:rPr lang="es-MX" smtClean="0"/>
              <a:t>‹Nº›</a:t>
            </a:fld>
            <a:endParaRPr lang="es-MX"/>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083C90F-6129-4E9D-9117-9C148D4B13A0}" type="datetimeFigureOut">
              <a:rPr lang="es-MX" smtClean="0"/>
              <a:t>20/04/2014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04E9D7-7E96-4BBC-B777-B9919D79C623}"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3C90F-6129-4E9D-9117-9C148D4B13A0}" type="datetimeFigureOut">
              <a:rPr lang="es-MX" smtClean="0"/>
              <a:t>20/04/2014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04E9D7-7E96-4BBC-B777-B9919D79C623}"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A083C90F-6129-4E9D-9117-9C148D4B13A0}" type="datetimeFigureOut">
              <a:rPr lang="es-MX" smtClean="0"/>
              <a:t>20/04/2014</a:t>
            </a:fld>
            <a:endParaRPr lang="es-MX"/>
          </a:p>
        </p:txBody>
      </p:sp>
      <p:sp>
        <p:nvSpPr>
          <p:cNvPr id="6" name="Footer Placeholder 5"/>
          <p:cNvSpPr>
            <a:spLocks noGrp="1"/>
          </p:cNvSpPr>
          <p:nvPr>
            <p:ph type="ftr" sz="quarter" idx="11"/>
          </p:nvPr>
        </p:nvSpPr>
        <p:spPr>
          <a:xfrm rot="-60000">
            <a:off x="914554" y="5829261"/>
            <a:ext cx="3522607" cy="365125"/>
          </a:xfrm>
        </p:spPr>
        <p:txBody>
          <a:bodyPr/>
          <a:lstStyle/>
          <a:p>
            <a:endParaRPr lang="es-MX"/>
          </a:p>
        </p:txBody>
      </p:sp>
      <p:sp>
        <p:nvSpPr>
          <p:cNvPr id="7" name="Slide Number Placeholder 6"/>
          <p:cNvSpPr>
            <a:spLocks noGrp="1"/>
          </p:cNvSpPr>
          <p:nvPr>
            <p:ph type="sldNum" sz="quarter" idx="12"/>
          </p:nvPr>
        </p:nvSpPr>
        <p:spPr>
          <a:xfrm rot="60000">
            <a:off x="7557313" y="5896961"/>
            <a:ext cx="554023" cy="365125"/>
          </a:xfrm>
        </p:spPr>
        <p:txBody>
          <a:bodyPr/>
          <a:lstStyle/>
          <a:p>
            <a:fld id="{C704E9D7-7E96-4BBC-B777-B9919D79C623}"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A083C90F-6129-4E9D-9117-9C148D4B13A0}" type="datetimeFigureOut">
              <a:rPr lang="es-MX" smtClean="0"/>
              <a:t>20/04/2014</a:t>
            </a:fld>
            <a:endParaRPr lang="es-MX"/>
          </a:p>
        </p:txBody>
      </p:sp>
      <p:sp>
        <p:nvSpPr>
          <p:cNvPr id="6" name="Footer Placeholder 5"/>
          <p:cNvSpPr>
            <a:spLocks noGrp="1"/>
          </p:cNvSpPr>
          <p:nvPr>
            <p:ph type="ftr" sz="quarter" idx="11"/>
          </p:nvPr>
        </p:nvSpPr>
        <p:spPr>
          <a:xfrm rot="-60000">
            <a:off x="914569" y="5831037"/>
            <a:ext cx="3319043" cy="365125"/>
          </a:xfrm>
        </p:spPr>
        <p:txBody>
          <a:bodyPr/>
          <a:lstStyle/>
          <a:p>
            <a:endParaRPr lang="es-MX"/>
          </a:p>
        </p:txBody>
      </p:sp>
      <p:sp>
        <p:nvSpPr>
          <p:cNvPr id="7" name="Slide Number Placeholder 6"/>
          <p:cNvSpPr>
            <a:spLocks noGrp="1"/>
          </p:cNvSpPr>
          <p:nvPr>
            <p:ph type="sldNum" sz="quarter" idx="12"/>
          </p:nvPr>
        </p:nvSpPr>
        <p:spPr>
          <a:xfrm rot="60000">
            <a:off x="7562089" y="5900026"/>
            <a:ext cx="554023" cy="365125"/>
          </a:xfrm>
        </p:spPr>
        <p:txBody>
          <a:bodyPr/>
          <a:lstStyle/>
          <a:p>
            <a:fld id="{C704E9D7-7E96-4BBC-B777-B9919D79C623}"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083C90F-6129-4E9D-9117-9C148D4B13A0}" type="datetimeFigureOut">
              <a:rPr lang="es-MX" smtClean="0"/>
              <a:t>20/04/2014</a:t>
            </a:fld>
            <a:endParaRPr lang="es-MX"/>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MX"/>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704E9D7-7E96-4BBC-B777-B9919D79C623}"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224137"/>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971600" y="2564904"/>
            <a:ext cx="7200800" cy="3168352"/>
          </a:xfrm>
        </p:spPr>
        <p:txBody>
          <a:bodyPr>
            <a:normAutofit fontScale="92500" lnSpcReduction="10000"/>
          </a:bodyPr>
          <a:lstStyle/>
          <a:p>
            <a:endParaRPr lang="es-MX" dirty="0" smtClean="0"/>
          </a:p>
          <a:p>
            <a:pPr algn="just"/>
            <a:r>
              <a:rPr lang="es-MX" dirty="0" smtClean="0"/>
              <a:t>Los </a:t>
            </a:r>
            <a:r>
              <a:rPr lang="es-MX" dirty="0"/>
              <a:t>derechos humanos son aquellas libertades, facultades, instituciones o reivindicaciones relativas a bienes primarios o </a:t>
            </a:r>
            <a:r>
              <a:rPr lang="es-MX" dirty="0" smtClean="0"/>
              <a:t>básicos </a:t>
            </a:r>
            <a:r>
              <a:rPr lang="es-MX" dirty="0"/>
              <a:t>que incluyen a toda persona, por el simple hecho de su condición humana, para la garantía de una vida digna, sin distinción alguna de etnia, color, sexo, idioma, religión, opinión política o de cualquier otra índole, origen nacional o social, posición económica, nacimiento o cualquier otra condición</a:t>
            </a:r>
          </a:p>
        </p:txBody>
      </p:sp>
    </p:spTree>
    <p:extLst>
      <p:ext uri="{BB962C8B-B14F-4D97-AF65-F5344CB8AC3E}">
        <p14:creationId xmlns:p14="http://schemas.microsoft.com/office/powerpoint/2010/main" val="407521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331640" y="2708920"/>
            <a:ext cx="6107739" cy="2551702"/>
          </a:xfrm>
        </p:spPr>
        <p:txBody>
          <a:bodyPr>
            <a:normAutofit/>
          </a:bodyPr>
          <a:lstStyle/>
          <a:p>
            <a:pPr algn="just"/>
            <a:r>
              <a:rPr lang="es-MX" sz="4000" dirty="0"/>
              <a:t>Declaración sobre el VIH/SIDA y la Profesión Médica, octubre 2006</a:t>
            </a:r>
          </a:p>
        </p:txBody>
      </p:sp>
    </p:spTree>
    <p:extLst>
      <p:ext uri="{BB962C8B-B14F-4D97-AF65-F5344CB8AC3E}">
        <p14:creationId xmlns:p14="http://schemas.microsoft.com/office/powerpoint/2010/main" val="3772549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296145"/>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1259632" y="3212976"/>
            <a:ext cx="6179747" cy="2520280"/>
          </a:xfrm>
        </p:spPr>
        <p:txBody>
          <a:bodyPr>
            <a:normAutofit/>
          </a:bodyPr>
          <a:lstStyle/>
          <a:p>
            <a:pPr algn="just"/>
            <a:r>
              <a:rPr lang="es-MX" sz="3600" dirty="0"/>
              <a:t>Declaración de Hong Kong sobre el Maltrato de los Ancianos, mayo 2005</a:t>
            </a:r>
          </a:p>
        </p:txBody>
      </p:sp>
    </p:spTree>
    <p:extLst>
      <p:ext uri="{BB962C8B-B14F-4D97-AF65-F5344CB8AC3E}">
        <p14:creationId xmlns:p14="http://schemas.microsoft.com/office/powerpoint/2010/main" val="3554195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259632" y="2636912"/>
            <a:ext cx="6179747" cy="2623710"/>
          </a:xfrm>
        </p:spPr>
        <p:txBody>
          <a:bodyPr>
            <a:normAutofit/>
          </a:bodyPr>
          <a:lstStyle/>
          <a:p>
            <a:pPr algn="just"/>
            <a:r>
              <a:rPr lang="es-MX" sz="3600" dirty="0"/>
              <a:t>Resolución sobre la Atención Médica de los Refugiados, octubre 1998</a:t>
            </a:r>
          </a:p>
        </p:txBody>
      </p:sp>
    </p:spTree>
    <p:extLst>
      <p:ext uri="{BB962C8B-B14F-4D97-AF65-F5344CB8AC3E}">
        <p14:creationId xmlns:p14="http://schemas.microsoft.com/office/powerpoint/2010/main" val="4109633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2636912"/>
            <a:ext cx="6840760" cy="3096344"/>
          </a:xfrm>
        </p:spPr>
        <p:txBody>
          <a:bodyPr>
            <a:normAutofit/>
          </a:bodyPr>
          <a:lstStyle/>
          <a:p>
            <a:pPr algn="just"/>
            <a:r>
              <a:rPr lang="es-MX" dirty="0" smtClean="0"/>
              <a:t>El trabajo </a:t>
            </a:r>
            <a:r>
              <a:rPr lang="es-MX" dirty="0"/>
              <a:t>en </a:t>
            </a:r>
            <a:r>
              <a:rPr lang="es-MX" dirty="0" smtClean="0"/>
              <a:t>salud </a:t>
            </a:r>
            <a:r>
              <a:rPr lang="es-MX" dirty="0"/>
              <a:t>es un Trabajo por la </a:t>
            </a:r>
            <a:r>
              <a:rPr lang="es-MX" dirty="0" smtClean="0"/>
              <a:t>Paz. </a:t>
            </a:r>
            <a:r>
              <a:rPr lang="es-MX" dirty="0"/>
              <a:t>e</a:t>
            </a:r>
            <a:r>
              <a:rPr lang="es-MX" dirty="0" smtClean="0"/>
              <a:t>n </a:t>
            </a:r>
            <a:r>
              <a:rPr lang="es-MX" dirty="0"/>
              <a:t>1981, la Asamblea Mundial de la Salud entregó su apoyo a la idea que la mantención y promoción de la paz es “el factor más importante para lograr la salud para todos</a:t>
            </a:r>
            <a:r>
              <a:rPr lang="es-MX" dirty="0" smtClean="0"/>
              <a:t>”. </a:t>
            </a:r>
          </a:p>
          <a:p>
            <a:pPr algn="just"/>
            <a:r>
              <a:rPr lang="es-MX" dirty="0" smtClean="0"/>
              <a:t>Derecho a la Paz </a:t>
            </a:r>
            <a:endParaRPr lang="es-MX" dirty="0"/>
          </a:p>
        </p:txBody>
      </p:sp>
    </p:spTree>
    <p:extLst>
      <p:ext uri="{BB962C8B-B14F-4D97-AF65-F5344CB8AC3E}">
        <p14:creationId xmlns:p14="http://schemas.microsoft.com/office/powerpoint/2010/main" val="4157027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780928"/>
            <a:ext cx="6984776" cy="2952328"/>
          </a:xfrm>
        </p:spPr>
        <p:txBody>
          <a:bodyPr>
            <a:normAutofit/>
          </a:bodyPr>
          <a:lstStyle/>
          <a:p>
            <a:pPr algn="just"/>
            <a:r>
              <a:rPr lang="es-MX" dirty="0"/>
              <a:t>Los médicos y otros profesionales de la salud tienen ciertas habilidades, conocimientos y valores, como también herramientas y oportunidades, que los hacen estar muy bien equipados para el trabajo por la paz</a:t>
            </a:r>
            <a:r>
              <a:rPr lang="es-MX" dirty="0" smtClean="0"/>
              <a:t>.</a:t>
            </a:r>
            <a:endParaRPr lang="es-MX" dirty="0"/>
          </a:p>
        </p:txBody>
      </p:sp>
    </p:spTree>
    <p:extLst>
      <p:ext uri="{BB962C8B-B14F-4D97-AF65-F5344CB8AC3E}">
        <p14:creationId xmlns:p14="http://schemas.microsoft.com/office/powerpoint/2010/main" val="1530658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636912"/>
            <a:ext cx="6840760" cy="3096344"/>
          </a:xfrm>
        </p:spPr>
        <p:txBody>
          <a:bodyPr>
            <a:normAutofit/>
          </a:bodyPr>
          <a:lstStyle/>
          <a:p>
            <a:pPr algn="just"/>
            <a:r>
              <a:rPr lang="es-MX" dirty="0"/>
              <a:t>Estas incluyen habilidades en comunicación sensible, conocimiento sobre los </a:t>
            </a:r>
            <a:r>
              <a:rPr lang="es-MX" dirty="0" smtClean="0"/>
              <a:t>efectos nocivos </a:t>
            </a:r>
            <a:r>
              <a:rPr lang="es-MX" dirty="0"/>
              <a:t>para la salud de diferentes armas, confidencialidad y compasión, una red internacional y acceso a todas las personas involucradas o envueltas en un conflicto</a:t>
            </a:r>
          </a:p>
        </p:txBody>
      </p:sp>
    </p:spTree>
    <p:extLst>
      <p:ext uri="{BB962C8B-B14F-4D97-AF65-F5344CB8AC3E}">
        <p14:creationId xmlns:p14="http://schemas.microsoft.com/office/powerpoint/2010/main" val="4034567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2852936"/>
            <a:ext cx="6984776" cy="2808312"/>
          </a:xfrm>
        </p:spPr>
        <p:txBody>
          <a:bodyPr>
            <a:normAutofit/>
          </a:bodyPr>
          <a:lstStyle/>
          <a:p>
            <a:pPr algn="just"/>
            <a:r>
              <a:rPr lang="es-MX" dirty="0"/>
              <a:t>La AMM considera que la salud está intrínsecamente conectada con la prevención de la violencia y la mantención sostenible de la paz</a:t>
            </a:r>
            <a:r>
              <a:rPr lang="es-MX" dirty="0" smtClean="0"/>
              <a:t>.</a:t>
            </a:r>
          </a:p>
          <a:p>
            <a:pPr algn="just"/>
            <a:r>
              <a:rPr lang="es-MX" b="1" i="1" dirty="0" smtClean="0"/>
              <a:t>Prevención </a:t>
            </a:r>
            <a:r>
              <a:rPr lang="es-MX" b="1" i="1" dirty="0"/>
              <a:t>de la violencia interpersonal. Declaración sobre la Violencia y la Salud, octubre 2008</a:t>
            </a:r>
          </a:p>
          <a:p>
            <a:endParaRPr lang="es-MX" dirty="0"/>
          </a:p>
        </p:txBody>
      </p:sp>
    </p:spTree>
    <p:extLst>
      <p:ext uri="{BB962C8B-B14F-4D97-AF65-F5344CB8AC3E}">
        <p14:creationId xmlns:p14="http://schemas.microsoft.com/office/powerpoint/2010/main" val="3583953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492896"/>
            <a:ext cx="7056784" cy="3168352"/>
          </a:xfrm>
        </p:spPr>
        <p:txBody>
          <a:bodyPr>
            <a:normAutofit lnSpcReduction="10000"/>
          </a:bodyPr>
          <a:lstStyle/>
          <a:p>
            <a:pPr algn="just"/>
            <a:r>
              <a:rPr lang="es-MX" dirty="0"/>
              <a:t>Declaración sobre las Armas Nucleares, octubre </a:t>
            </a:r>
            <a:r>
              <a:rPr lang="es-MX" dirty="0" smtClean="0"/>
              <a:t>de 1998</a:t>
            </a:r>
          </a:p>
          <a:p>
            <a:pPr algn="just"/>
            <a:endParaRPr lang="es-MX" dirty="0"/>
          </a:p>
          <a:p>
            <a:pPr algn="just"/>
            <a:r>
              <a:rPr lang="es-MX" dirty="0"/>
              <a:t>Declaración de Washington sobre las Armas Biológicas, mayo </a:t>
            </a:r>
            <a:r>
              <a:rPr lang="es-MX" dirty="0" smtClean="0"/>
              <a:t>2003</a:t>
            </a:r>
          </a:p>
          <a:p>
            <a:pPr algn="just"/>
            <a:endParaRPr lang="es-MX" dirty="0"/>
          </a:p>
          <a:p>
            <a:pPr algn="just"/>
            <a:r>
              <a:rPr lang="es-MX" dirty="0"/>
              <a:t>Declaración sobre Armas de Guerra y su Relación con la Vida y la Salud, octubre 2006</a:t>
            </a:r>
          </a:p>
          <a:p>
            <a:endParaRPr lang="es-MX" dirty="0"/>
          </a:p>
        </p:txBody>
      </p:sp>
    </p:spTree>
    <p:extLst>
      <p:ext uri="{BB962C8B-B14F-4D97-AF65-F5344CB8AC3E}">
        <p14:creationId xmlns:p14="http://schemas.microsoft.com/office/powerpoint/2010/main" val="114986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780928"/>
            <a:ext cx="6912768" cy="2880320"/>
          </a:xfrm>
        </p:spPr>
        <p:txBody>
          <a:bodyPr>
            <a:normAutofit lnSpcReduction="10000"/>
          </a:bodyPr>
          <a:lstStyle/>
          <a:p>
            <a:pPr algn="just"/>
            <a:r>
              <a:rPr lang="es-MX" sz="3200" dirty="0" smtClean="0"/>
              <a:t>Políticas </a:t>
            </a:r>
            <a:r>
              <a:rPr lang="es-MX" sz="3200" dirty="0"/>
              <a:t>de salud sobre trato a la diversidad sexual, que desde ahora orienta a los servicios públicos de Salud sobre </a:t>
            </a:r>
            <a:r>
              <a:rPr lang="es-MX" sz="3200" b="1" i="1" dirty="0"/>
              <a:t>nuevos derechos </a:t>
            </a:r>
            <a:r>
              <a:rPr lang="es-MX" sz="3200" dirty="0"/>
              <a:t>para el mencionado sector social que están vigentes desde </a:t>
            </a:r>
            <a:r>
              <a:rPr lang="es-MX" sz="3200" b="1" i="1" dirty="0"/>
              <a:t>2010</a:t>
            </a:r>
            <a:r>
              <a:rPr lang="es-MX" sz="3200" dirty="0"/>
              <a:t>.</a:t>
            </a:r>
          </a:p>
        </p:txBody>
      </p:sp>
    </p:spTree>
    <p:extLst>
      <p:ext uri="{BB962C8B-B14F-4D97-AF65-F5344CB8AC3E}">
        <p14:creationId xmlns:p14="http://schemas.microsoft.com/office/powerpoint/2010/main" val="2619342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780928"/>
            <a:ext cx="6840760" cy="2952328"/>
          </a:xfrm>
        </p:spPr>
        <p:txBody>
          <a:bodyPr>
            <a:normAutofit/>
          </a:bodyPr>
          <a:lstStyle/>
          <a:p>
            <a:pPr algn="just"/>
            <a:r>
              <a:rPr lang="es-MX" dirty="0" smtClean="0"/>
              <a:t>Los Derechos </a:t>
            </a:r>
            <a:r>
              <a:rPr lang="es-MX" dirty="0"/>
              <a:t>Reproductivos, </a:t>
            </a:r>
            <a:r>
              <a:rPr lang="es-MX" dirty="0" smtClean="0"/>
              <a:t>surgen </a:t>
            </a:r>
            <a:r>
              <a:rPr lang="es-MX" dirty="0"/>
              <a:t>en el marco de Naciones Unidas y la Organización Mundial de la Salud en la Conferencia de Teherán de 1968 y en la definición de Bucarest (Conferencia sobre Población de 1974</a:t>
            </a:r>
            <a:r>
              <a:rPr lang="es-MX" dirty="0" smtClean="0"/>
              <a:t>), </a:t>
            </a:r>
            <a:r>
              <a:rPr lang="es-MX" dirty="0"/>
              <a:t>como un derecho fundamental tanto de las parejas como de los individuos.</a:t>
            </a:r>
          </a:p>
        </p:txBody>
      </p:sp>
    </p:spTree>
    <p:extLst>
      <p:ext uri="{BB962C8B-B14F-4D97-AF65-F5344CB8AC3E}">
        <p14:creationId xmlns:p14="http://schemas.microsoft.com/office/powerpoint/2010/main" val="914121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152129"/>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1043608" y="2492896"/>
            <a:ext cx="7056784" cy="3240360"/>
          </a:xfrm>
        </p:spPr>
        <p:txBody>
          <a:bodyPr>
            <a:normAutofit/>
          </a:bodyPr>
          <a:lstStyle/>
          <a:p>
            <a:pPr algn="just"/>
            <a:r>
              <a:rPr lang="es-MX" dirty="0" smtClean="0"/>
              <a:t>Los </a:t>
            </a:r>
            <a:r>
              <a:rPr lang="es-MX" dirty="0"/>
              <a:t>derechos humanos son </a:t>
            </a:r>
            <a:r>
              <a:rPr lang="es-MX" dirty="0" smtClean="0"/>
              <a:t>independientes, lo que equivale a que </a:t>
            </a:r>
            <a:r>
              <a:rPr lang="es-MX" dirty="0"/>
              <a:t>no dependen exclusivamente del ordenamiento jurídico vigente, por lo que son considerados fuente del </a:t>
            </a:r>
            <a:r>
              <a:rPr lang="es-MX" dirty="0" smtClean="0"/>
              <a:t>Derecho, sin </a:t>
            </a:r>
            <a:r>
              <a:rPr lang="es-MX" dirty="0"/>
              <a:t>embargo desde el positivismo jurídico </a:t>
            </a:r>
            <a:r>
              <a:rPr lang="es-MX" dirty="0" smtClean="0"/>
              <a:t>es </a:t>
            </a:r>
            <a:r>
              <a:rPr lang="es-MX" dirty="0"/>
              <a:t>que solamente los países que suscriben los </a:t>
            </a:r>
            <a:r>
              <a:rPr lang="es-MX" b="1" i="1" dirty="0"/>
              <a:t>Pactos Internacionales de Derechos Humanos y sus Protocolos están obligados jurídicamente a su cumplimiento</a:t>
            </a:r>
            <a:r>
              <a:rPr lang="es-MX" dirty="0"/>
              <a:t> </a:t>
            </a:r>
          </a:p>
        </p:txBody>
      </p:sp>
    </p:spTree>
    <p:extLst>
      <p:ext uri="{BB962C8B-B14F-4D97-AF65-F5344CB8AC3E}">
        <p14:creationId xmlns:p14="http://schemas.microsoft.com/office/powerpoint/2010/main" val="172508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708920"/>
            <a:ext cx="7056784" cy="3024336"/>
          </a:xfrm>
        </p:spPr>
        <p:txBody>
          <a:bodyPr>
            <a:normAutofit/>
          </a:bodyPr>
          <a:lstStyle/>
          <a:p>
            <a:pPr algn="just"/>
            <a:r>
              <a:rPr lang="es-MX" dirty="0"/>
              <a:t>La inclusión e integración de la planificación familiar dentro del campo de los derechos reproductivos y de la salud reproductiva se produce por primera vez en la </a:t>
            </a:r>
            <a:r>
              <a:rPr lang="es-MX" b="1" i="1" dirty="0"/>
              <a:t>Conferencia Internacional para mejorar la salud de las Mujeres y los </a:t>
            </a:r>
            <a:r>
              <a:rPr lang="es-MX" b="1" i="1" dirty="0" smtClean="0"/>
              <a:t>Niños,</a:t>
            </a:r>
            <a:r>
              <a:rPr lang="es-MX" dirty="0" smtClean="0"/>
              <a:t> </a:t>
            </a:r>
            <a:r>
              <a:rPr lang="es-MX" dirty="0"/>
              <a:t>por medio de la Planificación Familiar, en 1987</a:t>
            </a:r>
          </a:p>
        </p:txBody>
      </p:sp>
    </p:spTree>
    <p:extLst>
      <p:ext uri="{BB962C8B-B14F-4D97-AF65-F5344CB8AC3E}">
        <p14:creationId xmlns:p14="http://schemas.microsoft.com/office/powerpoint/2010/main" val="3476379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564904"/>
            <a:ext cx="7056784" cy="3168352"/>
          </a:xfrm>
        </p:spPr>
        <p:txBody>
          <a:bodyPr>
            <a:noAutofit/>
          </a:bodyPr>
          <a:lstStyle/>
          <a:p>
            <a:pPr algn="just"/>
            <a:r>
              <a:rPr lang="es-MX" sz="2800" dirty="0"/>
              <a:t>Los derechos reproductivos abarcan ciertos derechos humanos que ya están reconocidos en leyes </a:t>
            </a:r>
            <a:r>
              <a:rPr lang="es-MX" sz="2800" dirty="0" smtClean="0"/>
              <a:t>nacionales y </a:t>
            </a:r>
            <a:r>
              <a:rPr lang="es-MX" sz="2800" dirty="0"/>
              <a:t>documentos internacionales sobre derechos humanos y en otros documentos aprobados por consenso</a:t>
            </a:r>
          </a:p>
        </p:txBody>
      </p:sp>
    </p:spTree>
    <p:extLst>
      <p:ext uri="{BB962C8B-B14F-4D97-AF65-F5344CB8AC3E}">
        <p14:creationId xmlns:p14="http://schemas.microsoft.com/office/powerpoint/2010/main" val="3426057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636912"/>
            <a:ext cx="6984776" cy="3096344"/>
          </a:xfrm>
        </p:spPr>
        <p:txBody>
          <a:bodyPr>
            <a:normAutofit/>
          </a:bodyPr>
          <a:lstStyle/>
          <a:p>
            <a:pPr algn="just"/>
            <a:r>
              <a:rPr lang="es-MX" dirty="0"/>
              <a:t>Estos derechos se basan en el reconocimiento del derecho básico de todas las parejas e individuos a decidir libre y responsablemente el número de hijos, el espaciamiento de los nacimientos y a disponer de la información y de los medios para ello, así como el derecho a alcanzar el nivel más elevado de salud sexual y reproductiva</a:t>
            </a:r>
          </a:p>
        </p:txBody>
      </p:sp>
    </p:spTree>
    <p:extLst>
      <p:ext uri="{BB962C8B-B14F-4D97-AF65-F5344CB8AC3E}">
        <p14:creationId xmlns:p14="http://schemas.microsoft.com/office/powerpoint/2010/main" val="4155400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852936"/>
            <a:ext cx="6984776" cy="2952328"/>
          </a:xfrm>
        </p:spPr>
        <p:txBody>
          <a:bodyPr>
            <a:normAutofit lnSpcReduction="10000"/>
          </a:bodyPr>
          <a:lstStyle/>
          <a:p>
            <a:pPr algn="just"/>
            <a:r>
              <a:rPr lang="es-MX" sz="3200" dirty="0"/>
              <a:t>También incluye el derecho a adoptar decisiones relativas a la reproducción sin sufrir discriminación, coacciones o violencia, de conformidad con lo establecido en los documentos de derechos humanos</a:t>
            </a:r>
          </a:p>
        </p:txBody>
      </p:sp>
    </p:spTree>
    <p:extLst>
      <p:ext uri="{BB962C8B-B14F-4D97-AF65-F5344CB8AC3E}">
        <p14:creationId xmlns:p14="http://schemas.microsoft.com/office/powerpoint/2010/main" val="4011848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224137"/>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1043608" y="3140968"/>
            <a:ext cx="7056784" cy="2448272"/>
          </a:xfrm>
        </p:spPr>
        <p:txBody>
          <a:bodyPr>
            <a:normAutofit/>
          </a:bodyPr>
          <a:lstStyle/>
          <a:p>
            <a:pPr algn="just"/>
            <a:r>
              <a:rPr lang="es-MX" sz="3200" dirty="0"/>
              <a:t>Derechos reproductivos que se deben abordar desde una perspectiva filosófica, bioética, jurídica y de derechos humanos</a:t>
            </a:r>
          </a:p>
        </p:txBody>
      </p:sp>
    </p:spTree>
    <p:extLst>
      <p:ext uri="{BB962C8B-B14F-4D97-AF65-F5344CB8AC3E}">
        <p14:creationId xmlns:p14="http://schemas.microsoft.com/office/powerpoint/2010/main" val="248010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780928"/>
            <a:ext cx="7056784" cy="2952328"/>
          </a:xfrm>
        </p:spPr>
        <p:txBody>
          <a:bodyPr>
            <a:normAutofit/>
          </a:bodyPr>
          <a:lstStyle/>
          <a:p>
            <a:pPr algn="just"/>
            <a:r>
              <a:rPr lang="es-MX" dirty="0"/>
              <a:t>Son en teoría y en la </a:t>
            </a:r>
            <a:r>
              <a:rPr lang="es-MX" dirty="0" smtClean="0"/>
              <a:t>práctica; </a:t>
            </a:r>
            <a:r>
              <a:rPr lang="es-MX" dirty="0"/>
              <a:t>el aborto y el derecho a la </a:t>
            </a:r>
            <a:r>
              <a:rPr lang="es-MX" dirty="0" smtClean="0"/>
              <a:t>salud, </a:t>
            </a:r>
            <a:r>
              <a:rPr lang="es-MX" dirty="0"/>
              <a:t>así como la importancia de la educación sexual y la prevención. Partiendo de la premisa de que los derechos sexuales y los derechos reproductivos son derechos del cuerpo, como tales son derechos humanos, fundamentales e intrínsecos a las personas </a:t>
            </a:r>
          </a:p>
        </p:txBody>
      </p:sp>
    </p:spTree>
    <p:extLst>
      <p:ext uri="{BB962C8B-B14F-4D97-AF65-F5344CB8AC3E}">
        <p14:creationId xmlns:p14="http://schemas.microsoft.com/office/powerpoint/2010/main" val="1834834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152129"/>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852936"/>
            <a:ext cx="6984776" cy="2880320"/>
          </a:xfrm>
        </p:spPr>
        <p:txBody>
          <a:bodyPr>
            <a:normAutofit/>
          </a:bodyPr>
          <a:lstStyle/>
          <a:p>
            <a:pPr algn="just"/>
            <a:r>
              <a:rPr lang="es-MX" dirty="0"/>
              <a:t>El </a:t>
            </a:r>
            <a:r>
              <a:rPr lang="es-MX" b="1" i="1" dirty="0"/>
              <a:t>derecho a la identidad personal</a:t>
            </a:r>
            <a:r>
              <a:rPr lang="es-MX" dirty="0"/>
              <a:t>, es un nuevo derecho que se configura en el marco jurídico, derivado de los recientes progresos de las ciencias biomédicas, los prodigiosos avances de la biología molecular y de la genética, en el conocimiento del mecanismo de la vida, ofrecen  perspectivas espectaculares </a:t>
            </a:r>
          </a:p>
        </p:txBody>
      </p:sp>
    </p:spTree>
    <p:extLst>
      <p:ext uri="{BB962C8B-B14F-4D97-AF65-F5344CB8AC3E}">
        <p14:creationId xmlns:p14="http://schemas.microsoft.com/office/powerpoint/2010/main" val="982626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368153"/>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971600" y="2996952"/>
            <a:ext cx="6984776" cy="2695718"/>
          </a:xfrm>
        </p:spPr>
        <p:txBody>
          <a:bodyPr>
            <a:normAutofit/>
          </a:bodyPr>
          <a:lstStyle/>
          <a:p>
            <a:pPr algn="just"/>
            <a:r>
              <a:rPr lang="es-MX" sz="2800" dirty="0" smtClean="0"/>
              <a:t>Estos por </a:t>
            </a:r>
            <a:r>
              <a:rPr lang="es-MX" sz="2800" dirty="0"/>
              <a:t>una parte alientan esperanzas encaminadas a paliar el dolor, y por otra, abren una serie de interrogantes respecto a su utilización, ya que ahora el hombre puede transformar su propia especie</a:t>
            </a:r>
          </a:p>
        </p:txBody>
      </p:sp>
    </p:spTree>
    <p:extLst>
      <p:ext uri="{BB962C8B-B14F-4D97-AF65-F5344CB8AC3E}">
        <p14:creationId xmlns:p14="http://schemas.microsoft.com/office/powerpoint/2010/main" val="1183213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224137"/>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1115616" y="2852936"/>
            <a:ext cx="6840760" cy="2880320"/>
          </a:xfrm>
        </p:spPr>
        <p:txBody>
          <a:bodyPr>
            <a:normAutofit/>
          </a:bodyPr>
          <a:lstStyle/>
          <a:p>
            <a:pPr algn="just"/>
            <a:r>
              <a:rPr lang="es-MX" dirty="0"/>
              <a:t>El Director General de UNESCO, ha creado un Comité Internacional de Bioética que elaboró un Instrumento Internacional para la protección del genoma humano, así como favorecer la toma de conciencia de la sociedad ante los retos de la genética, a la que anima a participar en este amplio debate</a:t>
            </a:r>
          </a:p>
        </p:txBody>
      </p:sp>
    </p:spTree>
    <p:extLst>
      <p:ext uri="{BB962C8B-B14F-4D97-AF65-F5344CB8AC3E}">
        <p14:creationId xmlns:p14="http://schemas.microsoft.com/office/powerpoint/2010/main" val="2453894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636912"/>
            <a:ext cx="7056784" cy="3096344"/>
          </a:xfrm>
        </p:spPr>
        <p:txBody>
          <a:bodyPr>
            <a:normAutofit/>
          </a:bodyPr>
          <a:lstStyle/>
          <a:p>
            <a:pPr algn="just"/>
            <a:r>
              <a:rPr lang="es-MX" dirty="0"/>
              <a:t>El Comité está constituido por una serie de personalidades del mundo científico, jurídico y </a:t>
            </a:r>
            <a:r>
              <a:rPr lang="es-MX" dirty="0" smtClean="0"/>
              <a:t>cultural, </a:t>
            </a:r>
            <a:r>
              <a:rPr lang="es-MX" dirty="0"/>
              <a:t>hasta ahora, </a:t>
            </a:r>
            <a:r>
              <a:rPr lang="es-MX" dirty="0" smtClean="0"/>
              <a:t>se ha </a:t>
            </a:r>
            <a:r>
              <a:rPr lang="es-MX" dirty="0"/>
              <a:t>dedicado preferentemente </a:t>
            </a:r>
            <a:r>
              <a:rPr lang="es-MX" dirty="0" smtClean="0"/>
              <a:t>a la </a:t>
            </a:r>
            <a:r>
              <a:rPr lang="es-MX" dirty="0"/>
              <a:t>reflexión ética a aspectos científicos tales </a:t>
            </a:r>
            <a:r>
              <a:rPr lang="es-MX" dirty="0" smtClean="0"/>
              <a:t>como el </a:t>
            </a:r>
            <a:r>
              <a:rPr lang="es-MX" dirty="0"/>
              <a:t>diagnóstico y test genético</a:t>
            </a:r>
            <a:r>
              <a:rPr lang="es-MX" dirty="0" smtClean="0"/>
              <a:t>, la terapia </a:t>
            </a:r>
            <a:r>
              <a:rPr lang="es-MX" dirty="0"/>
              <a:t>génica, utilización de organismos genéticos </a:t>
            </a:r>
            <a:r>
              <a:rPr lang="es-MX" dirty="0" smtClean="0"/>
              <a:t>modificados y </a:t>
            </a:r>
            <a:r>
              <a:rPr lang="es-MX" dirty="0"/>
              <a:t>experimentación en seres humanos</a:t>
            </a:r>
          </a:p>
        </p:txBody>
      </p:sp>
    </p:spTree>
    <p:extLst>
      <p:ext uri="{BB962C8B-B14F-4D97-AF65-F5344CB8AC3E}">
        <p14:creationId xmlns:p14="http://schemas.microsoft.com/office/powerpoint/2010/main" val="1607561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368153"/>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1043608" y="2924944"/>
            <a:ext cx="7056784" cy="2880320"/>
          </a:xfrm>
        </p:spPr>
        <p:txBody>
          <a:bodyPr>
            <a:normAutofit/>
          </a:bodyPr>
          <a:lstStyle/>
          <a:p>
            <a:pPr algn="just"/>
            <a:r>
              <a:rPr lang="es-MX" dirty="0"/>
              <a:t>Desde un punto de vista más relacional, los </a:t>
            </a:r>
            <a:r>
              <a:rPr lang="es-MX" dirty="0" smtClean="0"/>
              <a:t>Derechos </a:t>
            </a:r>
            <a:r>
              <a:rPr lang="es-MX" dirty="0"/>
              <a:t>H</a:t>
            </a:r>
            <a:r>
              <a:rPr lang="es-MX" dirty="0" smtClean="0"/>
              <a:t>umanos </a:t>
            </a:r>
            <a:r>
              <a:rPr lang="es-MX" dirty="0"/>
              <a:t>se han definido como las condiciones que permiten crear una relación integrada entre la persona y la sociedad, que permita a los individuos ser personas jurídicas, identificándose consigo mismos y con los otros</a:t>
            </a:r>
          </a:p>
        </p:txBody>
      </p:sp>
    </p:spTree>
    <p:extLst>
      <p:ext uri="{BB962C8B-B14F-4D97-AF65-F5344CB8AC3E}">
        <p14:creationId xmlns:p14="http://schemas.microsoft.com/office/powerpoint/2010/main" val="31884076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3140968"/>
            <a:ext cx="6984776" cy="2520280"/>
          </a:xfrm>
        </p:spPr>
        <p:txBody>
          <a:bodyPr>
            <a:normAutofit/>
          </a:bodyPr>
          <a:lstStyle/>
          <a:p>
            <a:pPr algn="just"/>
            <a:r>
              <a:rPr lang="es-MX" dirty="0" smtClean="0"/>
              <a:t>Se ha </a:t>
            </a:r>
            <a:r>
              <a:rPr lang="es-MX" dirty="0"/>
              <a:t>redactado un Proyecto de Declaración sobre la Protección del Genoma Humano, en el cual se proclama el genoma humano como patrimonio común de la especie humana</a:t>
            </a:r>
          </a:p>
        </p:txBody>
      </p:sp>
    </p:spTree>
    <p:extLst>
      <p:ext uri="{BB962C8B-B14F-4D97-AF65-F5344CB8AC3E}">
        <p14:creationId xmlns:p14="http://schemas.microsoft.com/office/powerpoint/2010/main" val="558694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636912"/>
            <a:ext cx="6912768" cy="3168352"/>
          </a:xfrm>
        </p:spPr>
        <p:txBody>
          <a:bodyPr>
            <a:normAutofit lnSpcReduction="10000"/>
          </a:bodyPr>
          <a:lstStyle/>
          <a:p>
            <a:pPr algn="just"/>
            <a:r>
              <a:rPr lang="es-MX" dirty="0"/>
              <a:t>Cada ser humano tiene una identidad genética que es única, pero el individuo no se puede reducir a sus características genéticas y tiene derecho al respeto a su dignidad, independientemente de sus características. </a:t>
            </a:r>
            <a:endParaRPr lang="es-MX" dirty="0" smtClean="0"/>
          </a:p>
          <a:p>
            <a:pPr algn="just"/>
            <a:r>
              <a:rPr lang="es-MX" dirty="0" smtClean="0"/>
              <a:t>El </a:t>
            </a:r>
            <a:r>
              <a:rPr lang="es-MX" dirty="0"/>
              <a:t>genoma de cada ser humano es por naturaleza evolutivo y sujeto a mutaciones que pueden afectar al individuo y a sus descendientes</a:t>
            </a:r>
          </a:p>
        </p:txBody>
      </p:sp>
    </p:spTree>
    <p:extLst>
      <p:ext uri="{BB962C8B-B14F-4D97-AF65-F5344CB8AC3E}">
        <p14:creationId xmlns:p14="http://schemas.microsoft.com/office/powerpoint/2010/main" val="41147051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636912"/>
            <a:ext cx="6912768" cy="3024336"/>
          </a:xfrm>
        </p:spPr>
        <p:txBody>
          <a:bodyPr>
            <a:normAutofit/>
          </a:bodyPr>
          <a:lstStyle/>
          <a:p>
            <a:pPr algn="just"/>
            <a:r>
              <a:rPr lang="es-MX" sz="3200" dirty="0"/>
              <a:t>Las </a:t>
            </a:r>
            <a:r>
              <a:rPr lang="es-MX" sz="3200" dirty="0" smtClean="0"/>
              <a:t>potencialidades </a:t>
            </a:r>
            <a:r>
              <a:rPr lang="es-MX" sz="3200" dirty="0"/>
              <a:t>contenidas en el genoma humanos </a:t>
            </a:r>
            <a:r>
              <a:rPr lang="es-MX" sz="3200" dirty="0" smtClean="0"/>
              <a:t>se </a:t>
            </a:r>
            <a:r>
              <a:rPr lang="es-MX" sz="3200" dirty="0"/>
              <a:t>expresan de forma diferente según el ambiente, la educación, las condiciones de vida y el estado de salud de cada individuo</a:t>
            </a:r>
          </a:p>
        </p:txBody>
      </p:sp>
    </p:spTree>
    <p:extLst>
      <p:ext uri="{BB962C8B-B14F-4D97-AF65-F5344CB8AC3E}">
        <p14:creationId xmlns:p14="http://schemas.microsoft.com/office/powerpoint/2010/main" val="2133874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852936"/>
            <a:ext cx="6984776" cy="2880320"/>
          </a:xfrm>
        </p:spPr>
        <p:txBody>
          <a:bodyPr>
            <a:normAutofit/>
          </a:bodyPr>
          <a:lstStyle/>
          <a:p>
            <a:pPr algn="just"/>
            <a:r>
              <a:rPr lang="es-MX" dirty="0"/>
              <a:t>El genoma humano no se limita a los genes que transmiten la herencia de las generaciones pasadas. El "</a:t>
            </a:r>
            <a:r>
              <a:rPr lang="es-MX" dirty="0" err="1"/>
              <a:t>habitat</a:t>
            </a:r>
            <a:r>
              <a:rPr lang="es-MX" dirty="0"/>
              <a:t>" prenatal y posterior al nacimiento afecta a la configuración del genoma. Una pregunta que nos sirve como ejemplo, es </a:t>
            </a:r>
            <a:r>
              <a:rPr lang="es-MX" dirty="0" smtClean="0"/>
              <a:t> </a:t>
            </a:r>
            <a:r>
              <a:rPr lang="es-MX" b="1" i="1" dirty="0" smtClean="0"/>
              <a:t>¿</a:t>
            </a:r>
            <a:r>
              <a:rPr lang="es-MX" b="1" i="1" dirty="0"/>
              <a:t>Se modifica el genoma si se lleva a término un embarazo "in vitro" en el laboratorio? </a:t>
            </a:r>
          </a:p>
        </p:txBody>
      </p:sp>
    </p:spTree>
    <p:extLst>
      <p:ext uri="{BB962C8B-B14F-4D97-AF65-F5344CB8AC3E}">
        <p14:creationId xmlns:p14="http://schemas.microsoft.com/office/powerpoint/2010/main" val="1214406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564904"/>
            <a:ext cx="6984776" cy="3240360"/>
          </a:xfrm>
        </p:spPr>
        <p:txBody>
          <a:bodyPr>
            <a:normAutofit fontScale="92500" lnSpcReduction="10000"/>
          </a:bodyPr>
          <a:lstStyle/>
          <a:p>
            <a:pPr algn="just"/>
            <a:r>
              <a:rPr lang="es-MX" dirty="0"/>
              <a:t>Los genes son quienes dan las órdenes a la unidad psicosomática que es el hombre. Son los responsables del programa vital del individuo, pero no son los únicos responsables. El DNA "</a:t>
            </a:r>
            <a:r>
              <a:rPr lang="es-MX" b="1" i="1" dirty="0"/>
              <a:t>per se</a:t>
            </a:r>
            <a:r>
              <a:rPr lang="es-MX" dirty="0"/>
              <a:t>" es incapaz de sintetizar una proteína, es incapaz de expresarse. El DNA sólo en un tubo de ensayo, no produce proteínas. Para que se dé dicha síntesis se requiere una "ambiente" adecuado. se precisan otros factores y una compleja maquinaria que haga posible el proceso</a:t>
            </a:r>
          </a:p>
        </p:txBody>
      </p:sp>
    </p:spTree>
    <p:extLst>
      <p:ext uri="{BB962C8B-B14F-4D97-AF65-F5344CB8AC3E}">
        <p14:creationId xmlns:p14="http://schemas.microsoft.com/office/powerpoint/2010/main" val="964677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971600" y="2708920"/>
            <a:ext cx="7128792" cy="3096344"/>
          </a:xfrm>
        </p:spPr>
        <p:txBody>
          <a:bodyPr>
            <a:normAutofit fontScale="92500" lnSpcReduction="10000"/>
          </a:bodyPr>
          <a:lstStyle/>
          <a:p>
            <a:pPr algn="just"/>
            <a:r>
              <a:rPr lang="es-MX" dirty="0"/>
              <a:t>No se puede olvidar que de todos los genes que poseemos, únicamente se manifiestan aquellos que gozan de un ambiente propicio que atempera y modifica su actividad, que el desarrollo de la personalidad, no consiste sólo en la puesta en funcionamiento de un programa, porque el programa se configura en una dinámica de intercambio de estímulos y respuestas, entre el factor de disposición hereditaria y los factores </a:t>
            </a:r>
            <a:r>
              <a:rPr lang="es-MX" dirty="0" err="1"/>
              <a:t>epigenéticos</a:t>
            </a:r>
            <a:r>
              <a:rPr lang="es-MX" dirty="0"/>
              <a:t> del entorno</a:t>
            </a:r>
          </a:p>
        </p:txBody>
      </p:sp>
    </p:spTree>
    <p:extLst>
      <p:ext uri="{BB962C8B-B14F-4D97-AF65-F5344CB8AC3E}">
        <p14:creationId xmlns:p14="http://schemas.microsoft.com/office/powerpoint/2010/main" val="6934779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636912"/>
            <a:ext cx="6984776" cy="3024336"/>
          </a:xfrm>
        </p:spPr>
        <p:txBody>
          <a:bodyPr>
            <a:normAutofit lnSpcReduction="10000"/>
          </a:bodyPr>
          <a:lstStyle/>
          <a:p>
            <a:pPr algn="just"/>
            <a:r>
              <a:rPr lang="es-MX" dirty="0" smtClean="0"/>
              <a:t>Nuestro </a:t>
            </a:r>
            <a:r>
              <a:rPr lang="es-MX" dirty="0"/>
              <a:t>patrimonio genético, a diferencia del animal, no le basta para su manifestación y expresión un ambiente natural. Requiere además un entorno cultural y emocional propicio para que se desarrolle normalmente la estructura psicológica. </a:t>
            </a:r>
            <a:endParaRPr lang="es-MX" dirty="0" smtClean="0"/>
          </a:p>
          <a:p>
            <a:pPr algn="just"/>
            <a:r>
              <a:rPr lang="es-MX" dirty="0" smtClean="0"/>
              <a:t>El </a:t>
            </a:r>
            <a:r>
              <a:rPr lang="es-MX" dirty="0" err="1"/>
              <a:t>habitat</a:t>
            </a:r>
            <a:r>
              <a:rPr lang="es-MX" dirty="0"/>
              <a:t> humano no se limita a factores </a:t>
            </a:r>
            <a:r>
              <a:rPr lang="es-MX" dirty="0" smtClean="0"/>
              <a:t>biológicos. </a:t>
            </a:r>
            <a:endParaRPr lang="es-MX" dirty="0"/>
          </a:p>
        </p:txBody>
      </p:sp>
    </p:spTree>
    <p:extLst>
      <p:ext uri="{BB962C8B-B14F-4D97-AF65-F5344CB8AC3E}">
        <p14:creationId xmlns:p14="http://schemas.microsoft.com/office/powerpoint/2010/main" val="846555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12768" cy="3168352"/>
          </a:xfrm>
        </p:spPr>
        <p:txBody>
          <a:bodyPr>
            <a:normAutofit/>
          </a:bodyPr>
          <a:lstStyle/>
          <a:p>
            <a:pPr algn="just"/>
            <a:r>
              <a:rPr lang="es-MX" dirty="0"/>
              <a:t>Son elementos psicológicos, sociológicos y emocionales los que crean el clima conveniente donde el ser humano se constituye. </a:t>
            </a:r>
            <a:endParaRPr lang="es-MX" dirty="0" smtClean="0"/>
          </a:p>
          <a:p>
            <a:pPr algn="just"/>
            <a:r>
              <a:rPr lang="es-MX" dirty="0" smtClean="0"/>
              <a:t>La </a:t>
            </a:r>
            <a:r>
              <a:rPr lang="es-MX" dirty="0"/>
              <a:t>adecuación o isomorfismo entre el entorno y la estructura interna se logra en el ambiente adecuado</a:t>
            </a:r>
          </a:p>
          <a:p>
            <a:endParaRPr lang="es-MX" dirty="0"/>
          </a:p>
        </p:txBody>
      </p:sp>
    </p:spTree>
    <p:extLst>
      <p:ext uri="{BB962C8B-B14F-4D97-AF65-F5344CB8AC3E}">
        <p14:creationId xmlns:p14="http://schemas.microsoft.com/office/powerpoint/2010/main" val="999465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840760" cy="3096344"/>
          </a:xfrm>
        </p:spPr>
        <p:txBody>
          <a:bodyPr>
            <a:normAutofit/>
          </a:bodyPr>
          <a:lstStyle/>
          <a:p>
            <a:pPr algn="just"/>
            <a:r>
              <a:rPr lang="es-MX" sz="3200" dirty="0"/>
              <a:t>El </a:t>
            </a:r>
            <a:r>
              <a:rPr lang="es-MX" sz="3200" b="1" i="1" dirty="0"/>
              <a:t>derecho a la identidad personal </a:t>
            </a:r>
            <a:r>
              <a:rPr lang="es-MX" sz="3200" dirty="0"/>
              <a:t>se desdobla en derecho a la propia herencia genética y derecho al </a:t>
            </a:r>
            <a:r>
              <a:rPr lang="es-MX" sz="3200" dirty="0" err="1"/>
              <a:t>habitat</a:t>
            </a:r>
            <a:r>
              <a:rPr lang="es-MX" sz="3200" dirty="0"/>
              <a:t> natural que como ser humano le es propio</a:t>
            </a:r>
          </a:p>
        </p:txBody>
      </p:sp>
    </p:spTree>
    <p:extLst>
      <p:ext uri="{BB962C8B-B14F-4D97-AF65-F5344CB8AC3E}">
        <p14:creationId xmlns:p14="http://schemas.microsoft.com/office/powerpoint/2010/main" val="4211635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708920"/>
            <a:ext cx="6984776" cy="3096344"/>
          </a:xfrm>
        </p:spPr>
        <p:txBody>
          <a:bodyPr>
            <a:normAutofit/>
          </a:bodyPr>
          <a:lstStyle/>
          <a:p>
            <a:pPr algn="just"/>
            <a:r>
              <a:rPr lang="es-MX" dirty="0"/>
              <a:t>Individualmente nada es otro, el ser es sólo idéntico a sí mismo", la identidad en cuanto a mismidad alude más bien a la permanencia de la sustancia a través de todos sus </a:t>
            </a:r>
            <a:r>
              <a:rPr lang="es-MX" dirty="0" smtClean="0"/>
              <a:t>cambios, </a:t>
            </a:r>
            <a:r>
              <a:rPr lang="es-MX" dirty="0"/>
              <a:t>por lo cual la manipulación del código genético o la modificación del </a:t>
            </a:r>
            <a:r>
              <a:rPr lang="es-MX" dirty="0" err="1"/>
              <a:t>habitat</a:t>
            </a:r>
            <a:r>
              <a:rPr lang="es-MX" dirty="0"/>
              <a:t>, </a:t>
            </a:r>
            <a:r>
              <a:rPr lang="es-MX" dirty="0" smtClean="0"/>
              <a:t>afecta </a:t>
            </a:r>
            <a:r>
              <a:rPr lang="es-MX" dirty="0"/>
              <a:t>a la identidad personal, es decir, produce una intromisión en el proceso evolutivo propio de cada individuo</a:t>
            </a:r>
          </a:p>
        </p:txBody>
      </p:sp>
    </p:spTree>
    <p:extLst>
      <p:ext uri="{BB962C8B-B14F-4D97-AF65-F5344CB8AC3E}">
        <p14:creationId xmlns:p14="http://schemas.microsoft.com/office/powerpoint/2010/main" val="1188125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80121"/>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971600" y="2420888"/>
            <a:ext cx="7200800" cy="3384376"/>
          </a:xfrm>
        </p:spPr>
        <p:txBody>
          <a:bodyPr>
            <a:normAutofit lnSpcReduction="10000"/>
          </a:bodyPr>
          <a:lstStyle/>
          <a:p>
            <a:pPr algn="just"/>
            <a:r>
              <a:rPr lang="es-MX" dirty="0" smtClean="0"/>
              <a:t>Las asociaciones médicas están comprometidas </a:t>
            </a:r>
            <a:r>
              <a:rPr lang="es-MX" dirty="0"/>
              <a:t>con la promoción de los derechos humanos relacionados con la salud </a:t>
            </a:r>
            <a:r>
              <a:rPr lang="es-MX" dirty="0" smtClean="0"/>
              <a:t>en </a:t>
            </a:r>
            <a:r>
              <a:rPr lang="es-MX" dirty="0"/>
              <a:t>el plano internacional y nacional. Como profesionales de la salud, </a:t>
            </a:r>
            <a:r>
              <a:rPr lang="es-MX" dirty="0" smtClean="0"/>
              <a:t>tenemos </a:t>
            </a:r>
            <a:r>
              <a:rPr lang="es-MX" dirty="0"/>
              <a:t>una función clave en la prestación de atención de alta calidad para todos los pacientes sin discriminación y en la prevención de </a:t>
            </a:r>
            <a:r>
              <a:rPr lang="es-MX" dirty="0" smtClean="0"/>
              <a:t>malos tratos. </a:t>
            </a:r>
            <a:r>
              <a:rPr lang="es-MX" dirty="0"/>
              <a:t>Pero </a:t>
            </a:r>
            <a:r>
              <a:rPr lang="es-MX" dirty="0" smtClean="0"/>
              <a:t>a </a:t>
            </a:r>
            <a:r>
              <a:rPr lang="es-MX" dirty="0"/>
              <a:t>menudo </a:t>
            </a:r>
            <a:r>
              <a:rPr lang="es-MX" dirty="0" smtClean="0"/>
              <a:t>somos nosotros, víctimas </a:t>
            </a:r>
            <a:r>
              <a:rPr lang="es-MX" dirty="0"/>
              <a:t>de violaciones de los derechos humanos en el ejercicio de </a:t>
            </a:r>
            <a:r>
              <a:rPr lang="es-MX" dirty="0" smtClean="0"/>
              <a:t>la </a:t>
            </a:r>
            <a:r>
              <a:rPr lang="es-MX" dirty="0"/>
              <a:t>profesión </a:t>
            </a:r>
          </a:p>
        </p:txBody>
      </p:sp>
    </p:spTree>
    <p:extLst>
      <p:ext uri="{BB962C8B-B14F-4D97-AF65-F5344CB8AC3E}">
        <p14:creationId xmlns:p14="http://schemas.microsoft.com/office/powerpoint/2010/main" val="2751286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84776" cy="3096344"/>
          </a:xfrm>
        </p:spPr>
        <p:txBody>
          <a:bodyPr>
            <a:normAutofit/>
          </a:bodyPr>
          <a:lstStyle/>
          <a:p>
            <a:pPr algn="just"/>
            <a:r>
              <a:rPr lang="es-MX" sz="3200" dirty="0" smtClean="0"/>
              <a:t>Uno </a:t>
            </a:r>
            <a:r>
              <a:rPr lang="es-MX" sz="3200" dirty="0"/>
              <a:t>de los nuevos paradigmas en salud es el </a:t>
            </a:r>
            <a:r>
              <a:rPr lang="es-MX" sz="3200" b="1" i="1" dirty="0"/>
              <a:t>Derecho de la Filiación</a:t>
            </a:r>
            <a:r>
              <a:rPr lang="es-MX" sz="3200" dirty="0"/>
              <a:t>, cuyos modelos normativos comienzan a diseñarse y ponerse en vigor a partir de la segunda mitad del siglo XX</a:t>
            </a:r>
          </a:p>
        </p:txBody>
      </p:sp>
    </p:spTree>
    <p:extLst>
      <p:ext uri="{BB962C8B-B14F-4D97-AF65-F5344CB8AC3E}">
        <p14:creationId xmlns:p14="http://schemas.microsoft.com/office/powerpoint/2010/main" val="2683260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708920"/>
            <a:ext cx="7200800" cy="3096344"/>
          </a:xfrm>
        </p:spPr>
        <p:txBody>
          <a:bodyPr>
            <a:normAutofit/>
          </a:bodyPr>
          <a:lstStyle/>
          <a:p>
            <a:pPr algn="just"/>
            <a:r>
              <a:rPr lang="es-MX" dirty="0"/>
              <a:t>E</a:t>
            </a:r>
            <a:r>
              <a:rPr lang="es-MX" dirty="0" smtClean="0"/>
              <a:t>s </a:t>
            </a:r>
            <a:r>
              <a:rPr lang="es-MX" dirty="0"/>
              <a:t>la sustitución del principio de la verdad formal por el de la verdad biológica en el establecimiento de los lazos de filiación, paternidad y maternidad. Podría decirse que este principio y el de igualdad de derechos de los hijos, son los dos ejes sobre los que se han construido las reformas al modelo tradicional de regulación de la filiación</a:t>
            </a:r>
          </a:p>
        </p:txBody>
      </p:sp>
    </p:spTree>
    <p:extLst>
      <p:ext uri="{BB962C8B-B14F-4D97-AF65-F5344CB8AC3E}">
        <p14:creationId xmlns:p14="http://schemas.microsoft.com/office/powerpoint/2010/main" val="881044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492896"/>
            <a:ext cx="7056784" cy="3240360"/>
          </a:xfrm>
        </p:spPr>
        <p:txBody>
          <a:bodyPr>
            <a:normAutofit/>
          </a:bodyPr>
          <a:lstStyle/>
          <a:p>
            <a:r>
              <a:rPr lang="es-MX" dirty="0" smtClean="0"/>
              <a:t> </a:t>
            </a:r>
            <a:endParaRPr lang="es-MX" dirty="0"/>
          </a:p>
        </p:txBody>
      </p:sp>
      <p:sp>
        <p:nvSpPr>
          <p:cNvPr id="4" name="3 Rectángulo"/>
          <p:cNvSpPr/>
          <p:nvPr/>
        </p:nvSpPr>
        <p:spPr>
          <a:xfrm>
            <a:off x="1115616" y="2551837"/>
            <a:ext cx="6912768" cy="2308324"/>
          </a:xfrm>
          <a:prstGeom prst="rect">
            <a:avLst/>
          </a:prstGeom>
        </p:spPr>
        <p:txBody>
          <a:bodyPr wrap="square">
            <a:spAutoFit/>
          </a:bodyPr>
          <a:lstStyle/>
          <a:p>
            <a:pPr algn="just"/>
            <a:r>
              <a:rPr lang="es-MX" sz="2400" dirty="0"/>
              <a:t>Normalmente, no se trataba de averiguar quién era la madre de un niño, ya que en la maternidad el hecho del parto indica con facilidad la identidad de la progenitura, era la paternidad la que en muchas ocasiones se escabullía de la determinación jurídica</a:t>
            </a:r>
          </a:p>
        </p:txBody>
      </p:sp>
    </p:spTree>
    <p:extLst>
      <p:ext uri="{BB962C8B-B14F-4D97-AF65-F5344CB8AC3E}">
        <p14:creationId xmlns:p14="http://schemas.microsoft.com/office/powerpoint/2010/main" val="359904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84776" cy="3240360"/>
          </a:xfrm>
        </p:spPr>
        <p:txBody>
          <a:bodyPr>
            <a:normAutofit lnSpcReduction="10000"/>
          </a:bodyPr>
          <a:lstStyle/>
          <a:p>
            <a:pPr algn="just"/>
            <a:r>
              <a:rPr lang="es-MX" dirty="0"/>
              <a:t>Las políticas legislativas trataban de evitar juicios que causaban escándalo social sin que hubiera maneras de determinar indubitablemente una verdad que pudiera justificar la discusión judicial. Por eso, las trabas </a:t>
            </a:r>
            <a:r>
              <a:rPr lang="es-MX" dirty="0" smtClean="0"/>
              <a:t>para </a:t>
            </a:r>
            <a:r>
              <a:rPr lang="es-MX" dirty="0"/>
              <a:t>impugnar la filiación legítima y el otorgamiento al marido del derecho casi exclusivo de desconocer al hijo nacido </a:t>
            </a:r>
            <a:r>
              <a:rPr lang="es-MX" dirty="0" smtClean="0"/>
              <a:t>y </a:t>
            </a:r>
            <a:r>
              <a:rPr lang="es-MX" dirty="0"/>
              <a:t>las dificultades para reclamar la filiación incluso legítima o </a:t>
            </a:r>
            <a:r>
              <a:rPr lang="es-MX" dirty="0" smtClean="0"/>
              <a:t>natural</a:t>
            </a:r>
            <a:endParaRPr lang="es-MX" dirty="0"/>
          </a:p>
        </p:txBody>
      </p:sp>
    </p:spTree>
    <p:extLst>
      <p:ext uri="{BB962C8B-B14F-4D97-AF65-F5344CB8AC3E}">
        <p14:creationId xmlns:p14="http://schemas.microsoft.com/office/powerpoint/2010/main" val="2813167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12768" cy="3168352"/>
          </a:xfrm>
        </p:spPr>
        <p:txBody>
          <a:bodyPr>
            <a:normAutofit/>
          </a:bodyPr>
          <a:lstStyle/>
          <a:p>
            <a:pPr algn="just"/>
            <a:r>
              <a:rPr lang="es-MX" dirty="0"/>
              <a:t>El principio de </a:t>
            </a:r>
            <a:r>
              <a:rPr lang="es-MX" i="1" dirty="0"/>
              <a:t>verdad biológica </a:t>
            </a:r>
            <a:r>
              <a:rPr lang="es-MX" dirty="0"/>
              <a:t>nace, por tanto, como un estándar normativo que va en beneficio del hijo que ha sido procreado, pero que va más allá, por cuanto se entiende al derecho del padre formal a destruir la filiación que no corresponde a la realidad biológica, y ello aunque vaya en contra del interés del hijo, que podrá quedar sin padre legal</a:t>
            </a:r>
          </a:p>
        </p:txBody>
      </p:sp>
    </p:spTree>
    <p:extLst>
      <p:ext uri="{BB962C8B-B14F-4D97-AF65-F5344CB8AC3E}">
        <p14:creationId xmlns:p14="http://schemas.microsoft.com/office/powerpoint/2010/main" val="5358105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12768" cy="3096344"/>
          </a:xfrm>
        </p:spPr>
        <p:txBody>
          <a:bodyPr>
            <a:normAutofit/>
          </a:bodyPr>
          <a:lstStyle/>
          <a:p>
            <a:pPr algn="just"/>
            <a:r>
              <a:rPr lang="es-MX" dirty="0"/>
              <a:t> </a:t>
            </a:r>
            <a:r>
              <a:rPr lang="es-MX" dirty="0" smtClean="0"/>
              <a:t>El </a:t>
            </a:r>
            <a:r>
              <a:rPr lang="es-MX" dirty="0"/>
              <a:t>principio de verdad biológica es considerado un elemento que favorece una mejor organización y desarrollo de los lazos familiares que se generan por la filiación. </a:t>
            </a:r>
            <a:endParaRPr lang="es-MX" dirty="0" smtClean="0"/>
          </a:p>
          <a:p>
            <a:pPr algn="just"/>
            <a:r>
              <a:rPr lang="es-MX" dirty="0" smtClean="0"/>
              <a:t>En </a:t>
            </a:r>
            <a:r>
              <a:rPr lang="es-MX" dirty="0"/>
              <a:t>el fondo, la ley asume que la verdad, incluso aunque inesperada y a veces dura, es mejor que la falsedad y la mentira en la regulación de la familia</a:t>
            </a:r>
          </a:p>
        </p:txBody>
      </p:sp>
    </p:spTree>
    <p:extLst>
      <p:ext uri="{BB962C8B-B14F-4D97-AF65-F5344CB8AC3E}">
        <p14:creationId xmlns:p14="http://schemas.microsoft.com/office/powerpoint/2010/main" val="6121092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492896"/>
            <a:ext cx="6912768" cy="3312368"/>
          </a:xfrm>
        </p:spPr>
        <p:txBody>
          <a:bodyPr>
            <a:normAutofit fontScale="92500"/>
          </a:bodyPr>
          <a:lstStyle/>
          <a:p>
            <a:pPr algn="just"/>
            <a:r>
              <a:rPr lang="es-MX" dirty="0"/>
              <a:t> En el caso de los nacidos por </a:t>
            </a:r>
            <a:r>
              <a:rPr lang="es-MX" i="1" u="sng" dirty="0"/>
              <a:t>técnicas de reproducción asistida</a:t>
            </a:r>
            <a:r>
              <a:rPr lang="es-MX" dirty="0"/>
              <a:t>, cabe la pregunta, ¿de dónde vengo?, ¿cuál es mi historia?, las que se presentan como fundamentales para la construcción de una personalidad psicológicamente sana. De allí que rápidamente se haya conectado el principio de verdad biológica, </a:t>
            </a:r>
            <a:r>
              <a:rPr lang="es-MX" b="1" dirty="0"/>
              <a:t>como un derecho del hijo</a:t>
            </a:r>
            <a:r>
              <a:rPr lang="es-MX" dirty="0"/>
              <a:t>, y más específicamente, del hijo a </a:t>
            </a:r>
            <a:r>
              <a:rPr lang="es-MX" b="1" i="1" dirty="0"/>
              <a:t>construir su propia identidad</a:t>
            </a:r>
          </a:p>
        </p:txBody>
      </p:sp>
    </p:spTree>
    <p:extLst>
      <p:ext uri="{BB962C8B-B14F-4D97-AF65-F5344CB8AC3E}">
        <p14:creationId xmlns:p14="http://schemas.microsoft.com/office/powerpoint/2010/main" val="11615503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708920"/>
            <a:ext cx="6984776" cy="3096344"/>
          </a:xfrm>
        </p:spPr>
        <p:txBody>
          <a:bodyPr>
            <a:normAutofit/>
          </a:bodyPr>
          <a:lstStyle/>
          <a:p>
            <a:pPr algn="just"/>
            <a:r>
              <a:rPr lang="es-MX" sz="2800" dirty="0"/>
              <a:t>El principio asume entonces la característica de un derecho humano, derecho fundamental o </a:t>
            </a:r>
            <a:r>
              <a:rPr lang="es-MX" sz="2800" b="1" i="1" dirty="0"/>
              <a:t>derecho de la personalidad </a:t>
            </a:r>
            <a:r>
              <a:rPr lang="es-MX" sz="2800" dirty="0"/>
              <a:t>tutelado por instrumentos jurídicos de alto rango: tratados internacionales y </a:t>
            </a:r>
            <a:r>
              <a:rPr lang="es-MX" sz="2800" dirty="0" smtClean="0"/>
              <a:t>constituciones</a:t>
            </a:r>
            <a:endParaRPr lang="es-MX" dirty="0"/>
          </a:p>
        </p:txBody>
      </p:sp>
    </p:spTree>
    <p:extLst>
      <p:ext uri="{BB962C8B-B14F-4D97-AF65-F5344CB8AC3E}">
        <p14:creationId xmlns:p14="http://schemas.microsoft.com/office/powerpoint/2010/main" val="21145061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564904"/>
            <a:ext cx="6984776" cy="3168352"/>
          </a:xfrm>
        </p:spPr>
        <p:txBody>
          <a:bodyPr>
            <a:normAutofit/>
          </a:bodyPr>
          <a:lstStyle/>
          <a:p>
            <a:pPr algn="just"/>
            <a:r>
              <a:rPr lang="es-MX" dirty="0"/>
              <a:t>La </a:t>
            </a:r>
            <a:r>
              <a:rPr lang="es-MX" b="1" i="1" dirty="0"/>
              <a:t>Convención de Derechos del Niño </a:t>
            </a:r>
            <a:r>
              <a:rPr lang="es-MX" dirty="0"/>
              <a:t>avanza hacia el derecho a conocer el origen biológico y dispone </a:t>
            </a:r>
            <a:r>
              <a:rPr lang="es-MX" dirty="0" smtClean="0"/>
              <a:t>que, el </a:t>
            </a:r>
            <a:r>
              <a:rPr lang="es-MX" dirty="0"/>
              <a:t>niño será inscrito inmediatamente después de su nacimiento y tendrá derecho desde que nace a un nombre, a adquirir una nacionalidad y, en la medida de lo posible, a conocer a sus padres y a ser cuidado por ellos</a:t>
            </a:r>
          </a:p>
        </p:txBody>
      </p:sp>
    </p:spTree>
    <p:extLst>
      <p:ext uri="{BB962C8B-B14F-4D97-AF65-F5344CB8AC3E}">
        <p14:creationId xmlns:p14="http://schemas.microsoft.com/office/powerpoint/2010/main" val="3183570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708920"/>
            <a:ext cx="7056784" cy="3024336"/>
          </a:xfrm>
        </p:spPr>
        <p:txBody>
          <a:bodyPr>
            <a:normAutofit fontScale="92500"/>
          </a:bodyPr>
          <a:lstStyle/>
          <a:p>
            <a:pPr algn="just"/>
            <a:r>
              <a:rPr lang="es-MX" dirty="0"/>
              <a:t>Los Estados se comprometen a respetar el derecho del niño a preservar su identidad, incluidos la nacionalidad, el nombre y las relaciones familiares de conformidad con la ley y sin injerencias, sigue diciendo que cuando un niño sea privado ilegalmente de alguno de los elementos de su identidad o de todos ellos, </a:t>
            </a:r>
            <a:r>
              <a:rPr lang="es-MX" dirty="0" smtClean="0"/>
              <a:t>deberán </a:t>
            </a:r>
            <a:r>
              <a:rPr lang="es-MX" dirty="0"/>
              <a:t>prestar la asistencia y protección apropiadas con miras a restablecer rápidamente su identidad.</a:t>
            </a:r>
          </a:p>
        </p:txBody>
      </p:sp>
    </p:spTree>
    <p:extLst>
      <p:ext uri="{BB962C8B-B14F-4D97-AF65-F5344CB8AC3E}">
        <p14:creationId xmlns:p14="http://schemas.microsoft.com/office/powerpoint/2010/main" val="186303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492896"/>
            <a:ext cx="7056784" cy="3168352"/>
          </a:xfrm>
        </p:spPr>
        <p:txBody>
          <a:bodyPr>
            <a:normAutofit/>
          </a:bodyPr>
          <a:lstStyle/>
          <a:p>
            <a:pPr algn="just"/>
            <a:r>
              <a:rPr lang="es-MX" sz="2800" dirty="0"/>
              <a:t>La abolición de la pena de muerte está estipulada en el Segundo Protocolo Facultativo del Pacto Internacional de Derechos Civiles y </a:t>
            </a:r>
            <a:r>
              <a:rPr lang="es-MX" sz="2800" dirty="0" smtClean="0"/>
              <a:t>Políticos, así como la Resolución </a:t>
            </a:r>
            <a:r>
              <a:rPr lang="es-MX" sz="2800" dirty="0"/>
              <a:t>de la Asociación Médica Mundial sobre la Participación del Médico en la Pena de </a:t>
            </a:r>
            <a:r>
              <a:rPr lang="es-MX" sz="2800" dirty="0" smtClean="0"/>
              <a:t>Muerte de octubre de </a:t>
            </a:r>
            <a:r>
              <a:rPr lang="es-MX" sz="2800" dirty="0"/>
              <a:t>2008</a:t>
            </a:r>
          </a:p>
          <a:p>
            <a:endParaRPr lang="es-MX" dirty="0"/>
          </a:p>
        </p:txBody>
      </p:sp>
    </p:spTree>
    <p:extLst>
      <p:ext uri="{BB962C8B-B14F-4D97-AF65-F5344CB8AC3E}">
        <p14:creationId xmlns:p14="http://schemas.microsoft.com/office/powerpoint/2010/main" val="6605516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636912"/>
            <a:ext cx="6899827" cy="3240360"/>
          </a:xfrm>
        </p:spPr>
        <p:txBody>
          <a:bodyPr>
            <a:normAutofit fontScale="92500" lnSpcReduction="10000"/>
          </a:bodyPr>
          <a:lstStyle/>
          <a:p>
            <a:pPr algn="just"/>
            <a:r>
              <a:rPr lang="es-MX" dirty="0"/>
              <a:t>Por necesaria coherencia debemos señalar que el derecho a la identidad, la </a:t>
            </a:r>
            <a:r>
              <a:rPr lang="es-MX" b="1" dirty="0"/>
              <a:t>protección del interés superior del niño</a:t>
            </a:r>
            <a:r>
              <a:rPr lang="es-MX" dirty="0"/>
              <a:t> y el </a:t>
            </a:r>
            <a:r>
              <a:rPr lang="es-MX" b="1" dirty="0"/>
              <a:t>principio de la verdad biológica </a:t>
            </a:r>
            <a:r>
              <a:rPr lang="es-MX" dirty="0"/>
              <a:t>del actual Derecho de Filiación, abonan la tesis de que el hijo que ha sido el resultado de la aplicación de técnicas de reproducción artificial o asistida con la intervención de aportantes de gametos masculinos o femeninos </a:t>
            </a:r>
            <a:r>
              <a:rPr lang="es-MX" dirty="0" smtClean="0"/>
              <a:t>(técnicas </a:t>
            </a:r>
            <a:r>
              <a:rPr lang="es-MX" dirty="0" err="1" smtClean="0"/>
              <a:t>heterólogas</a:t>
            </a:r>
            <a:r>
              <a:rPr lang="es-MX" dirty="0" smtClean="0"/>
              <a:t>) </a:t>
            </a:r>
            <a:r>
              <a:rPr lang="es-MX" dirty="0"/>
              <a:t>tiene la facultad de </a:t>
            </a:r>
            <a:r>
              <a:rPr lang="es-MX" b="1" dirty="0"/>
              <a:t>conocer al menos la identidad </a:t>
            </a:r>
            <a:r>
              <a:rPr lang="es-MX" dirty="0"/>
              <a:t>de quienes han sido sus progenitores genéticos</a:t>
            </a:r>
          </a:p>
        </p:txBody>
      </p:sp>
    </p:spTree>
    <p:extLst>
      <p:ext uri="{BB962C8B-B14F-4D97-AF65-F5344CB8AC3E}">
        <p14:creationId xmlns:p14="http://schemas.microsoft.com/office/powerpoint/2010/main" val="18319016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12768" cy="3096344"/>
          </a:xfrm>
        </p:spPr>
        <p:txBody>
          <a:bodyPr>
            <a:normAutofit/>
          </a:bodyPr>
          <a:lstStyle/>
          <a:p>
            <a:pPr algn="just"/>
            <a:r>
              <a:rPr lang="es-MX" dirty="0" smtClean="0"/>
              <a:t>El </a:t>
            </a:r>
            <a:r>
              <a:rPr lang="es-MX" dirty="0"/>
              <a:t>interés que pudiera existir en el aportante de mantener su anonimato o el de los padres afectivos de que no perturbe la estabilidad de la relación legal establecida con el hijo, </a:t>
            </a:r>
            <a:r>
              <a:rPr lang="es-MX" b="1" i="1" dirty="0"/>
              <a:t>no pueden pesar más que el derecho a la identidad</a:t>
            </a:r>
            <a:r>
              <a:rPr lang="es-MX" dirty="0"/>
              <a:t> de la persona así concebida.</a:t>
            </a:r>
          </a:p>
        </p:txBody>
      </p:sp>
    </p:spTree>
    <p:extLst>
      <p:ext uri="{BB962C8B-B14F-4D97-AF65-F5344CB8AC3E}">
        <p14:creationId xmlns:p14="http://schemas.microsoft.com/office/powerpoint/2010/main" val="29436745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636912"/>
            <a:ext cx="6912768" cy="3024336"/>
          </a:xfrm>
        </p:spPr>
        <p:txBody>
          <a:bodyPr>
            <a:normAutofit/>
          </a:bodyPr>
          <a:lstStyle/>
          <a:p>
            <a:pPr algn="just"/>
            <a:r>
              <a:rPr lang="es-MX" b="1" i="1" dirty="0" smtClean="0"/>
              <a:t>Derecho a la intimidad</a:t>
            </a:r>
            <a:r>
              <a:rPr lang="es-MX" dirty="0" smtClean="0"/>
              <a:t>. Se </a:t>
            </a:r>
            <a:r>
              <a:rPr lang="es-MX" dirty="0"/>
              <a:t>define a la Intimidad como la parte de la vida de una persona que no ha de ser observada desde el exterior, y afecta sólo a la propia persona. Se incluye dentro del “ámbito privado” de un individuo cualquier información que se refiera a sus datos personales, relaciones, salud, correo, comunicaciones electrónicas </a:t>
            </a:r>
            <a:r>
              <a:rPr lang="es-MX" dirty="0" smtClean="0"/>
              <a:t>privadas. CPEUM</a:t>
            </a:r>
            <a:endParaRPr lang="es-MX" dirty="0"/>
          </a:p>
        </p:txBody>
      </p:sp>
    </p:spTree>
    <p:extLst>
      <p:ext uri="{BB962C8B-B14F-4D97-AF65-F5344CB8AC3E}">
        <p14:creationId xmlns:p14="http://schemas.microsoft.com/office/powerpoint/2010/main" val="21566045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84776" cy="3168352"/>
          </a:xfrm>
        </p:spPr>
        <p:txBody>
          <a:bodyPr>
            <a:normAutofit/>
          </a:bodyPr>
          <a:lstStyle/>
          <a:p>
            <a:pPr algn="just"/>
            <a:r>
              <a:rPr lang="es-MX" sz="2800" dirty="0"/>
              <a:t>El derecho que poseen las personas de poder excluir a las demás personas del conocimiento de su vida personal. </a:t>
            </a:r>
            <a:endParaRPr lang="es-MX" sz="2800" dirty="0" smtClean="0"/>
          </a:p>
          <a:p>
            <a:pPr algn="just"/>
            <a:r>
              <a:rPr lang="es-MX" sz="2800" dirty="0" smtClean="0"/>
              <a:t>Una </a:t>
            </a:r>
            <a:r>
              <a:rPr lang="es-MX" sz="2800" dirty="0"/>
              <a:t>persona tiene el derecho a controlar cuándo y quién accede a diferentes aspectos de su vida personal</a:t>
            </a:r>
          </a:p>
        </p:txBody>
      </p:sp>
    </p:spTree>
    <p:extLst>
      <p:ext uri="{BB962C8B-B14F-4D97-AF65-F5344CB8AC3E}">
        <p14:creationId xmlns:p14="http://schemas.microsoft.com/office/powerpoint/2010/main" val="3905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924944"/>
            <a:ext cx="6984776" cy="2808312"/>
          </a:xfrm>
        </p:spPr>
        <p:txBody>
          <a:bodyPr>
            <a:normAutofit/>
          </a:bodyPr>
          <a:lstStyle/>
          <a:p>
            <a:pPr algn="just"/>
            <a:r>
              <a:rPr lang="es-MX" dirty="0"/>
              <a:t>El derecho a la intimidad consiste en una especie de barrera o cerca que defiende la autonomía del individuo humano frente a los demás </a:t>
            </a:r>
            <a:r>
              <a:rPr lang="es-MX" dirty="0" smtClean="0"/>
              <a:t>y </a:t>
            </a:r>
            <a:r>
              <a:rPr lang="es-MX" dirty="0"/>
              <a:t>sobre todo, frente a las posibles injerencias indebidas de los poderes públicos, sus órganos y sus agentes.</a:t>
            </a:r>
          </a:p>
        </p:txBody>
      </p:sp>
    </p:spTree>
    <p:extLst>
      <p:ext uri="{BB962C8B-B14F-4D97-AF65-F5344CB8AC3E}">
        <p14:creationId xmlns:p14="http://schemas.microsoft.com/office/powerpoint/2010/main" val="27935074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564904"/>
            <a:ext cx="7056784" cy="3168352"/>
          </a:xfrm>
        </p:spPr>
        <p:txBody>
          <a:bodyPr>
            <a:normAutofit fontScale="92500"/>
          </a:bodyPr>
          <a:lstStyle/>
          <a:p>
            <a:pPr algn="just"/>
            <a:r>
              <a:rPr lang="es-MX" dirty="0"/>
              <a:t>Se podría definir el derecho a la intimidad de los usuarios de servicios sanitarios como el derecho a ser atendidos con especial respeto a la </a:t>
            </a:r>
            <a:r>
              <a:rPr lang="es-MX" i="1" dirty="0"/>
              <a:t>individualidad de nuestra persona o cuerpo </a:t>
            </a:r>
            <a:r>
              <a:rPr lang="es-MX" dirty="0"/>
              <a:t>en cualquier actuación sanitaria (consulta, diagnóstico, tratamiento, cirugía, etc.), tanto presencialmente como a distancia (</a:t>
            </a:r>
            <a:r>
              <a:rPr lang="es-MX" b="1" i="1" dirty="0"/>
              <a:t>especial atención a grabaciones en cualquier soporte y a la observación de terceros con fines docentes</a:t>
            </a:r>
            <a:r>
              <a:rPr lang="es-MX" dirty="0" smtClean="0"/>
              <a:t>)</a:t>
            </a:r>
            <a:endParaRPr lang="es-MX" dirty="0"/>
          </a:p>
        </p:txBody>
      </p:sp>
    </p:spTree>
    <p:extLst>
      <p:ext uri="{BB962C8B-B14F-4D97-AF65-F5344CB8AC3E}">
        <p14:creationId xmlns:p14="http://schemas.microsoft.com/office/powerpoint/2010/main" val="3684618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12768" cy="3240360"/>
          </a:xfrm>
        </p:spPr>
        <p:txBody>
          <a:bodyPr>
            <a:normAutofit/>
          </a:bodyPr>
          <a:lstStyle/>
          <a:p>
            <a:pPr algn="just"/>
            <a:r>
              <a:rPr lang="es-MX" dirty="0"/>
              <a:t>En el ámbito sanitario, toda persona tiene derecho a ser atendida en un medio que garantice su intimidad, con especial respeto a la intimidad del cuerpo durante la realización de los exámenes de diagnóstico, consultas y tratamientos médicos o quirúrgicos, cuidados, actividades de higiene y demás actuaciones sanitarias. </a:t>
            </a:r>
          </a:p>
        </p:txBody>
      </p:sp>
    </p:spTree>
    <p:extLst>
      <p:ext uri="{BB962C8B-B14F-4D97-AF65-F5344CB8AC3E}">
        <p14:creationId xmlns:p14="http://schemas.microsoft.com/office/powerpoint/2010/main" val="33410259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492896"/>
            <a:ext cx="6984776" cy="3240360"/>
          </a:xfrm>
        </p:spPr>
        <p:txBody>
          <a:bodyPr>
            <a:normAutofit lnSpcReduction="10000"/>
          </a:bodyPr>
          <a:lstStyle/>
          <a:p>
            <a:pPr algn="just"/>
            <a:r>
              <a:rPr lang="es-MX" dirty="0"/>
              <a:t>Tiene derecho a limitar, en los términos establecidos por la normativa vigente, la grabación y difusión de imágenes mediante fotografías, videos u otros medios que permitan su identificación. En cualquier actividad de investigación biomédica o en proyectos docentes se garantizará el respeto a la intimidad de las personas, en los términos establecidos por la normativa vigente</a:t>
            </a:r>
            <a:r>
              <a:rPr lang="es-MX" dirty="0" smtClean="0"/>
              <a:t>.</a:t>
            </a:r>
            <a:endParaRPr lang="es-MX" dirty="0"/>
          </a:p>
          <a:p>
            <a:endParaRPr lang="es-MX" dirty="0"/>
          </a:p>
        </p:txBody>
      </p:sp>
    </p:spTree>
    <p:extLst>
      <p:ext uri="{BB962C8B-B14F-4D97-AF65-F5344CB8AC3E}">
        <p14:creationId xmlns:p14="http://schemas.microsoft.com/office/powerpoint/2010/main" val="40389138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2564904"/>
            <a:ext cx="6624736" cy="3096344"/>
          </a:xfrm>
        </p:spPr>
        <p:txBody>
          <a:bodyPr>
            <a:normAutofit/>
          </a:bodyPr>
          <a:lstStyle/>
          <a:p>
            <a:pPr algn="just"/>
            <a:r>
              <a:rPr lang="es-MX" sz="3200" dirty="0"/>
              <a:t>El paciente tiene </a:t>
            </a:r>
            <a:r>
              <a:rPr lang="es-MX" sz="3200" b="1" i="1" dirty="0"/>
              <a:t>derecho a recibir o rechazar asistencia espiritual </a:t>
            </a:r>
            <a:r>
              <a:rPr lang="es-MX" sz="3200" dirty="0"/>
              <a:t>y </a:t>
            </a:r>
            <a:r>
              <a:rPr lang="es-MX" sz="3200" dirty="0" smtClean="0"/>
              <a:t>moral, </a:t>
            </a:r>
            <a:r>
              <a:rPr lang="es-MX" sz="3200" dirty="0"/>
              <a:t>incluso de un representante de su religión </a:t>
            </a:r>
            <a:r>
              <a:rPr lang="es-MX" sz="3200" dirty="0" smtClean="0"/>
              <a:t> </a:t>
            </a:r>
            <a:endParaRPr lang="es-MX" sz="3200" dirty="0"/>
          </a:p>
        </p:txBody>
      </p:sp>
    </p:spTree>
    <p:extLst>
      <p:ext uri="{BB962C8B-B14F-4D97-AF65-F5344CB8AC3E}">
        <p14:creationId xmlns:p14="http://schemas.microsoft.com/office/powerpoint/2010/main" val="19141588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492896"/>
            <a:ext cx="6912768" cy="3240360"/>
          </a:xfrm>
        </p:spPr>
        <p:txBody>
          <a:bodyPr>
            <a:normAutofit/>
          </a:bodyPr>
          <a:lstStyle/>
          <a:p>
            <a:pPr algn="just"/>
            <a:r>
              <a:rPr lang="es-MX" dirty="0" smtClean="0"/>
              <a:t>El </a:t>
            </a:r>
            <a:r>
              <a:rPr lang="es-MX" dirty="0"/>
              <a:t>derecho a la intimidad sanitaria va estrechamente ligado al </a:t>
            </a:r>
            <a:r>
              <a:rPr lang="es-MX" b="1" dirty="0"/>
              <a:t>derecho a la confidencialidad </a:t>
            </a:r>
            <a:r>
              <a:rPr lang="es-MX" dirty="0"/>
              <a:t>sobre nuestra salud, que señala que, toda persona tiene derecho a que se respete el carácter confidencial de la información relacionada con su salud en todo momento, es decir, durante su estancia en centros sanitarios, públicos o privados, como tras la misma</a:t>
            </a:r>
            <a:r>
              <a:rPr lang="es-MX" dirty="0" smtClean="0"/>
              <a:t>.</a:t>
            </a:r>
            <a:endParaRPr lang="es-MX" dirty="0"/>
          </a:p>
        </p:txBody>
      </p:sp>
    </p:spTree>
    <p:extLst>
      <p:ext uri="{BB962C8B-B14F-4D97-AF65-F5344CB8AC3E}">
        <p14:creationId xmlns:p14="http://schemas.microsoft.com/office/powerpoint/2010/main" val="1273936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152129"/>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899592" y="2708920"/>
            <a:ext cx="7416824" cy="3240360"/>
          </a:xfrm>
        </p:spPr>
        <p:txBody>
          <a:bodyPr>
            <a:noAutofit/>
          </a:bodyPr>
          <a:lstStyle/>
          <a:p>
            <a:pPr algn="just"/>
            <a:r>
              <a:rPr lang="es-MX" dirty="0"/>
              <a:t>La Convención sobre los Derechos del Niño (1989) define el derecho del niño a la salud como “el derecho del niño al disfrute del más alto nivel posible de salud y a servicios para el tratamiento de las enfermedades y la rehabilitación de la </a:t>
            </a:r>
            <a:r>
              <a:rPr lang="es-MX" dirty="0" smtClean="0"/>
              <a:t>salud y en la </a:t>
            </a:r>
            <a:r>
              <a:rPr lang="es-MX" dirty="0"/>
              <a:t>Declaración de Ottawa sobre los Derechos del Niño a la Atención Médica.</a:t>
            </a:r>
          </a:p>
        </p:txBody>
      </p:sp>
    </p:spTree>
    <p:extLst>
      <p:ext uri="{BB962C8B-B14F-4D97-AF65-F5344CB8AC3E}">
        <p14:creationId xmlns:p14="http://schemas.microsoft.com/office/powerpoint/2010/main" val="16034478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440161"/>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1115616" y="3140968"/>
            <a:ext cx="6912768" cy="2119654"/>
          </a:xfrm>
        </p:spPr>
        <p:txBody>
          <a:bodyPr>
            <a:normAutofit lnSpcReduction="10000"/>
          </a:bodyPr>
          <a:lstStyle/>
          <a:p>
            <a:pPr algn="just"/>
            <a:r>
              <a:rPr lang="es-MX" sz="3600" dirty="0"/>
              <a:t>La Ley regula las condiciones en las que terceros autorizados previamente podrán acceder a nuestros datos de salud</a:t>
            </a:r>
          </a:p>
        </p:txBody>
      </p:sp>
    </p:spTree>
    <p:extLst>
      <p:ext uri="{BB962C8B-B14F-4D97-AF65-F5344CB8AC3E}">
        <p14:creationId xmlns:p14="http://schemas.microsoft.com/office/powerpoint/2010/main" val="17198712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727201" y="2996952"/>
            <a:ext cx="5581104" cy="2263670"/>
          </a:xfrm>
        </p:spPr>
        <p:txBody>
          <a:bodyPr>
            <a:normAutofit/>
          </a:bodyPr>
          <a:lstStyle/>
          <a:p>
            <a:pPr algn="just"/>
            <a:r>
              <a:rPr lang="es-MX" sz="3600" dirty="0"/>
              <a:t>Los datos confidenciales pueden ser de dos tipos</a:t>
            </a:r>
          </a:p>
        </p:txBody>
      </p:sp>
    </p:spTree>
    <p:extLst>
      <p:ext uri="{BB962C8B-B14F-4D97-AF65-F5344CB8AC3E}">
        <p14:creationId xmlns:p14="http://schemas.microsoft.com/office/powerpoint/2010/main" val="34894921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840760" cy="3127766"/>
          </a:xfrm>
        </p:spPr>
        <p:txBody>
          <a:bodyPr>
            <a:normAutofit lnSpcReduction="10000"/>
          </a:bodyPr>
          <a:lstStyle/>
          <a:p>
            <a:pPr algn="just"/>
            <a:r>
              <a:rPr lang="es-MX" b="1" dirty="0"/>
              <a:t>Datos genéticos</a:t>
            </a:r>
            <a:r>
              <a:rPr lang="es-MX" dirty="0"/>
              <a:t>: el derecho de confidencialidad de la información sanitaria comprendería la información referida a nuestro </a:t>
            </a:r>
            <a:r>
              <a:rPr lang="es-MX" b="1" i="1" dirty="0"/>
              <a:t>patrimonio genético</a:t>
            </a:r>
            <a:r>
              <a:rPr lang="es-MX" dirty="0"/>
              <a:t>, se suma que nadie puede ser objeto de discriminación a causa de sus características genéticas y es obligación de las autoridades sanitarias garantizar la protección de la intimidad personal y el tratamiento confidencial de los resultados de los análisis genéticos. </a:t>
            </a:r>
          </a:p>
        </p:txBody>
      </p:sp>
    </p:spTree>
    <p:extLst>
      <p:ext uri="{BB962C8B-B14F-4D97-AF65-F5344CB8AC3E}">
        <p14:creationId xmlns:p14="http://schemas.microsoft.com/office/powerpoint/2010/main" val="17012426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3068960"/>
            <a:ext cx="6696744" cy="2191662"/>
          </a:xfrm>
        </p:spPr>
        <p:txBody>
          <a:bodyPr>
            <a:normAutofit/>
          </a:bodyPr>
          <a:lstStyle/>
          <a:p>
            <a:pPr algn="just"/>
            <a:r>
              <a:rPr lang="es-MX" dirty="0"/>
              <a:t>Las personas que, en ejercicio de sus funciones, tengan acceso a los datos resultantes de la realización de los análisis genéticos quedarán sujetas al deber </a:t>
            </a:r>
            <a:r>
              <a:rPr lang="es-MX" dirty="0" smtClean="0"/>
              <a:t>de preservar el </a:t>
            </a:r>
            <a:r>
              <a:rPr lang="es-MX" dirty="0"/>
              <a:t>secreto</a:t>
            </a:r>
          </a:p>
        </p:txBody>
      </p:sp>
    </p:spTree>
    <p:extLst>
      <p:ext uri="{BB962C8B-B14F-4D97-AF65-F5344CB8AC3E}">
        <p14:creationId xmlns:p14="http://schemas.microsoft.com/office/powerpoint/2010/main" val="28572677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492896"/>
            <a:ext cx="6912768" cy="3240360"/>
          </a:xfrm>
        </p:spPr>
        <p:txBody>
          <a:bodyPr>
            <a:normAutofit fontScale="92500"/>
          </a:bodyPr>
          <a:lstStyle/>
          <a:p>
            <a:pPr algn="just"/>
            <a:r>
              <a:rPr lang="es-MX" dirty="0"/>
              <a:t>Cuando la información obtenida, según criterio del médico responsable, sea necesaria para evitar un grave perjuicio para la salud del paciente y la de sus familiares biológicos, se informará al propio paciente y a un familiar biológico próximo o, en su caso, a sus representantes, previa consulta del Comité de Bioética. </a:t>
            </a:r>
            <a:endParaRPr lang="es-MX" dirty="0" smtClean="0"/>
          </a:p>
          <a:p>
            <a:pPr algn="just"/>
            <a:r>
              <a:rPr lang="es-MX" dirty="0" smtClean="0"/>
              <a:t>La </a:t>
            </a:r>
            <a:r>
              <a:rPr lang="es-MX" dirty="0"/>
              <a:t>comunicación se limitará exclusivamente a los datos necesarios para estas finalidades</a:t>
            </a:r>
          </a:p>
        </p:txBody>
      </p:sp>
    </p:spTree>
    <p:extLst>
      <p:ext uri="{BB962C8B-B14F-4D97-AF65-F5344CB8AC3E}">
        <p14:creationId xmlns:p14="http://schemas.microsoft.com/office/powerpoint/2010/main" val="3399684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12768" cy="3168352"/>
          </a:xfrm>
        </p:spPr>
        <p:txBody>
          <a:bodyPr>
            <a:normAutofit/>
          </a:bodyPr>
          <a:lstStyle/>
          <a:p>
            <a:pPr algn="just"/>
            <a:r>
              <a:rPr lang="es-MX" b="1" i="1" dirty="0"/>
              <a:t>Otros datos especialmente protegidos</a:t>
            </a:r>
            <a:r>
              <a:rPr lang="es-MX" dirty="0"/>
              <a:t>: la confidencialidad también incluye datos sobre nuestra </a:t>
            </a:r>
            <a:r>
              <a:rPr lang="es-MX" b="1" i="1" dirty="0"/>
              <a:t>ideología, religión, creencias, origen racial, vida sexual</a:t>
            </a:r>
            <a:r>
              <a:rPr lang="es-MX" dirty="0"/>
              <a:t>, sobre si hemos sido objeto de malos tratos y, en general, cuantos datos o informaciones puedan tener especial relevancia para la salvaguarda de la intimidad personal y familiar.</a:t>
            </a:r>
          </a:p>
        </p:txBody>
      </p:sp>
    </p:spTree>
    <p:extLst>
      <p:ext uri="{BB962C8B-B14F-4D97-AF65-F5344CB8AC3E}">
        <p14:creationId xmlns:p14="http://schemas.microsoft.com/office/powerpoint/2010/main" val="11165372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564904"/>
            <a:ext cx="6984776" cy="3096344"/>
          </a:xfrm>
        </p:spPr>
        <p:txBody>
          <a:bodyPr>
            <a:normAutofit/>
          </a:bodyPr>
          <a:lstStyle/>
          <a:p>
            <a:pPr algn="just"/>
            <a:r>
              <a:rPr lang="es-MX" dirty="0"/>
              <a:t>Todos los centros, servicios y establecimientos sanitarios públicos o privados están obligados a adoptar las medidas técnicas y organizativas que garanticen nuestro derecho a la intimidad y a la confidencialidad de nuestros datos debiendo elaborar normas y protocolos de carácter interno que garanticen la legitimidad del acceso a los datos de las personas</a:t>
            </a:r>
          </a:p>
        </p:txBody>
      </p:sp>
    </p:spTree>
    <p:extLst>
      <p:ext uri="{BB962C8B-B14F-4D97-AF65-F5344CB8AC3E}">
        <p14:creationId xmlns:p14="http://schemas.microsoft.com/office/powerpoint/2010/main" val="42503269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492896"/>
            <a:ext cx="6912768" cy="3240360"/>
          </a:xfrm>
        </p:spPr>
        <p:txBody>
          <a:bodyPr>
            <a:normAutofit lnSpcReduction="10000"/>
          </a:bodyPr>
          <a:lstStyle/>
          <a:p>
            <a:pPr algn="just"/>
            <a:r>
              <a:rPr lang="es-MX" dirty="0"/>
              <a:t>El derecho a la intimidad tiene por objeto el respeto de un ámbito de vida privada, personal y familiar, que debe quedar excluido del conocimiento ajeno y de las intromisiones de los demás, está consignado en el artículo 12 de la </a:t>
            </a:r>
            <a:r>
              <a:rPr lang="es-MX" b="1" i="1" dirty="0"/>
              <a:t>Declaración Universal de los Derechos Humanos</a:t>
            </a:r>
            <a:r>
              <a:rPr lang="es-MX" dirty="0"/>
              <a:t>, de 1948, y en el artículo 17 del </a:t>
            </a:r>
            <a:r>
              <a:rPr lang="es-MX" b="1" i="1" dirty="0"/>
              <a:t>Pacto Internacional de los Derechos Civiles y Políticos</a:t>
            </a:r>
          </a:p>
        </p:txBody>
      </p:sp>
    </p:spTree>
    <p:extLst>
      <p:ext uri="{BB962C8B-B14F-4D97-AF65-F5344CB8AC3E}">
        <p14:creationId xmlns:p14="http://schemas.microsoft.com/office/powerpoint/2010/main" val="11614597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492896"/>
            <a:ext cx="6912768" cy="3240360"/>
          </a:xfrm>
        </p:spPr>
        <p:txBody>
          <a:bodyPr>
            <a:normAutofit/>
          </a:bodyPr>
          <a:lstStyle/>
          <a:p>
            <a:pPr algn="just"/>
            <a:r>
              <a:rPr lang="es-MX" b="1" i="1" dirty="0"/>
              <a:t>Emparentado con el derecho a la intimidad encontramos el derecho a la privacidad</a:t>
            </a:r>
            <a:r>
              <a:rPr lang="es-MX" dirty="0"/>
              <a:t>, el sector salud debe respetar el derecho a la privacidad, el manejo de los expedientes clínicos es sumamente delicado y, por ningún motivo, deben violarse los datos personales del paciente. </a:t>
            </a:r>
          </a:p>
        </p:txBody>
      </p:sp>
    </p:spTree>
    <p:extLst>
      <p:ext uri="{BB962C8B-B14F-4D97-AF65-F5344CB8AC3E}">
        <p14:creationId xmlns:p14="http://schemas.microsoft.com/office/powerpoint/2010/main" val="41796157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492896"/>
            <a:ext cx="6984776" cy="3240360"/>
          </a:xfrm>
        </p:spPr>
        <p:txBody>
          <a:bodyPr>
            <a:normAutofit fontScale="92500" lnSpcReduction="10000"/>
          </a:bodyPr>
          <a:lstStyle/>
          <a:p>
            <a:pPr algn="just"/>
            <a:r>
              <a:rPr lang="es-MX" dirty="0"/>
              <a:t>El Instituto de Transparencia y Acceso a la Información Pública señala que es necesario que médicos y enfermeras sepan diferenciar entre los datos de salud y la historia clínica, pues los primeros contienen información privada y sensible sobre la personalidad de los pacientes, en tanto que el segundo debe contener únicamente aquellos datos relativos al seguimiento médico, bajo la consigna de que </a:t>
            </a:r>
            <a:r>
              <a:rPr lang="es-MX" b="1" i="1" dirty="0"/>
              <a:t>el titular de toda esta información no es el médico ni la institución, sino el paciente</a:t>
            </a:r>
          </a:p>
        </p:txBody>
      </p:sp>
    </p:spTree>
    <p:extLst>
      <p:ext uri="{BB962C8B-B14F-4D97-AF65-F5344CB8AC3E}">
        <p14:creationId xmlns:p14="http://schemas.microsoft.com/office/powerpoint/2010/main" val="1806071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440161"/>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1403648" y="2996952"/>
            <a:ext cx="5712179" cy="2335678"/>
          </a:xfrm>
        </p:spPr>
        <p:txBody>
          <a:bodyPr>
            <a:normAutofit/>
          </a:bodyPr>
          <a:lstStyle/>
          <a:p>
            <a:r>
              <a:rPr lang="es-MX" sz="3600" dirty="0"/>
              <a:t>Derechos a la Igualdad y a la No Discriminación</a:t>
            </a:r>
          </a:p>
        </p:txBody>
      </p:sp>
    </p:spTree>
    <p:extLst>
      <p:ext uri="{BB962C8B-B14F-4D97-AF65-F5344CB8AC3E}">
        <p14:creationId xmlns:p14="http://schemas.microsoft.com/office/powerpoint/2010/main" val="7888771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564904"/>
            <a:ext cx="7056784" cy="3096344"/>
          </a:xfrm>
        </p:spPr>
        <p:txBody>
          <a:bodyPr>
            <a:normAutofit fontScale="92500" lnSpcReduction="20000"/>
          </a:bodyPr>
          <a:lstStyle/>
          <a:p>
            <a:pPr algn="just"/>
            <a:r>
              <a:rPr lang="es-MX" dirty="0"/>
              <a:t>La información sanitaria tiene su límite en aquellos datos sensibles que puedan poner en riesgo la integridad o la propia vida de las personas, está establecido como norma en la Constitución, </a:t>
            </a:r>
            <a:r>
              <a:rPr lang="es-MX" dirty="0" smtClean="0"/>
              <a:t>y </a:t>
            </a:r>
            <a:r>
              <a:rPr lang="es-MX" dirty="0"/>
              <a:t>la obligación de la institución de salud está prevista en una Norma Oficial </a:t>
            </a:r>
            <a:r>
              <a:rPr lang="es-MX" dirty="0" smtClean="0"/>
              <a:t>Mexicana, la </a:t>
            </a:r>
            <a:r>
              <a:rPr lang="es-MX" dirty="0"/>
              <a:t>materia sustantiva del expediente clínico está formada, indudablemente, por un dato personal que se define como el estado de salud del paciente, por lo que la elaboración de dicho expediente es parte de las atribuciones de los médicos y demás personal hospitalario</a:t>
            </a:r>
          </a:p>
        </p:txBody>
      </p:sp>
    </p:spTree>
    <p:extLst>
      <p:ext uri="{BB962C8B-B14F-4D97-AF65-F5344CB8AC3E}">
        <p14:creationId xmlns:p14="http://schemas.microsoft.com/office/powerpoint/2010/main" val="1399047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84776" cy="3096344"/>
          </a:xfrm>
        </p:spPr>
        <p:txBody>
          <a:bodyPr>
            <a:normAutofit lnSpcReduction="10000"/>
          </a:bodyPr>
          <a:lstStyle/>
          <a:p>
            <a:pPr algn="just"/>
            <a:r>
              <a:rPr lang="es-MX" dirty="0"/>
              <a:t>Los Derechos y Deberes del Paciente y los códigos bioéticos recogen, entre otros, los siguientes derechos del enfermo: </a:t>
            </a:r>
            <a:r>
              <a:rPr lang="es-MX" b="1" i="1" dirty="0"/>
              <a:t>derecho a que se le dé en términos comprensibles, tanto al enfermo como a sus familiares y allegados, información completa y continuada</a:t>
            </a:r>
            <a:r>
              <a:rPr lang="es-MX" dirty="0"/>
              <a:t>, verbal y escrita, sobre su enfermedad, incluyendo diagnóstico, pronóstico y alternativas de tratamiento</a:t>
            </a:r>
          </a:p>
        </p:txBody>
      </p:sp>
    </p:spTree>
    <p:extLst>
      <p:ext uri="{BB962C8B-B14F-4D97-AF65-F5344CB8AC3E}">
        <p14:creationId xmlns:p14="http://schemas.microsoft.com/office/powerpoint/2010/main" val="757657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512169"/>
          </a:xfrm>
        </p:spPr>
        <p:txBody>
          <a:bodyPr>
            <a:noAutofit/>
          </a:bodyPr>
          <a:lstStyle/>
          <a:p>
            <a:r>
              <a:rPr lang="es-MX" sz="3600" dirty="0" smtClean="0">
                <a:solidFill>
                  <a:srgbClr val="FF0000"/>
                </a:solidFill>
              </a:rPr>
              <a:t>Los nuevos Derechos Humanos en salud y la </a:t>
            </a:r>
            <a:r>
              <a:rPr lang="es-MX" sz="3600" dirty="0">
                <a:solidFill>
                  <a:srgbClr val="FF0000"/>
                </a:solidFill>
              </a:rPr>
              <a:t>c</a:t>
            </a:r>
            <a:r>
              <a:rPr lang="es-MX" sz="3600" dirty="0" smtClean="0">
                <a:solidFill>
                  <a:srgbClr val="FF0000"/>
                </a:solidFill>
              </a:rPr>
              <a:t>alidad de la atención </a:t>
            </a:r>
            <a:r>
              <a:rPr lang="es-MX" sz="3600" dirty="0">
                <a:solidFill>
                  <a:srgbClr val="FF0000"/>
                </a:solidFill>
              </a:rPr>
              <a:t>m</a:t>
            </a:r>
            <a:r>
              <a:rPr lang="es-MX" sz="3600" dirty="0" smtClean="0">
                <a:solidFill>
                  <a:srgbClr val="FF0000"/>
                </a:solidFill>
              </a:rPr>
              <a:t>édica</a:t>
            </a:r>
            <a:endParaRPr lang="es-MX" sz="3600" dirty="0">
              <a:solidFill>
                <a:srgbClr val="FF0000"/>
              </a:solidFill>
            </a:endParaRPr>
          </a:p>
        </p:txBody>
      </p:sp>
      <p:sp>
        <p:nvSpPr>
          <p:cNvPr id="2" name="1 Subtítulo"/>
          <p:cNvSpPr>
            <a:spLocks noGrp="1"/>
          </p:cNvSpPr>
          <p:nvPr>
            <p:ph type="subTitle" idx="1"/>
          </p:nvPr>
        </p:nvSpPr>
        <p:spPr>
          <a:xfrm>
            <a:off x="1403648" y="3284984"/>
            <a:ext cx="6035731" cy="1975638"/>
          </a:xfrm>
        </p:spPr>
        <p:txBody>
          <a:bodyPr>
            <a:normAutofit/>
          </a:bodyPr>
          <a:lstStyle/>
          <a:p>
            <a:pPr algn="just"/>
            <a:r>
              <a:rPr lang="es-MX" sz="4400" dirty="0" smtClean="0"/>
              <a:t>Derecho a saber, Derecho a NO saber</a:t>
            </a:r>
            <a:endParaRPr lang="es-MX" sz="4400" dirty="0"/>
          </a:p>
        </p:txBody>
      </p:sp>
    </p:spTree>
    <p:extLst>
      <p:ext uri="{BB962C8B-B14F-4D97-AF65-F5344CB8AC3E}">
        <p14:creationId xmlns:p14="http://schemas.microsoft.com/office/powerpoint/2010/main" val="17682713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84776" cy="3168352"/>
          </a:xfrm>
        </p:spPr>
        <p:txBody>
          <a:bodyPr>
            <a:normAutofit/>
          </a:bodyPr>
          <a:lstStyle/>
          <a:p>
            <a:pPr algn="just"/>
            <a:r>
              <a:rPr lang="es-MX" dirty="0"/>
              <a:t>Es decir, que tanto los enfermos terminales como los demás enfermos comunes, tienen perfecto derecho a conocer toda la verdad y los demás aspectos referentes a su enfermedad, debiendo quedar constancia escrita de su proceso en el centro hospitalario donde haya estado hospitalizado o siendo objeto de tratamiento </a:t>
            </a:r>
            <a:r>
              <a:rPr lang="es-MX" dirty="0" smtClean="0"/>
              <a:t>externo </a:t>
            </a:r>
            <a:endParaRPr lang="es-MX" dirty="0"/>
          </a:p>
        </p:txBody>
      </p:sp>
    </p:spTree>
    <p:extLst>
      <p:ext uri="{BB962C8B-B14F-4D97-AF65-F5344CB8AC3E}">
        <p14:creationId xmlns:p14="http://schemas.microsoft.com/office/powerpoint/2010/main" val="14734926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3140968"/>
            <a:ext cx="6840760" cy="2376264"/>
          </a:xfrm>
        </p:spPr>
        <p:txBody>
          <a:bodyPr>
            <a:normAutofit/>
          </a:bodyPr>
          <a:lstStyle/>
          <a:p>
            <a:pPr algn="just"/>
            <a:r>
              <a:rPr lang="es-MX" sz="2800" dirty="0"/>
              <a:t>Otra cosa distinta debe ser cuando sea el propio paciente el que rehúse o se niegue a recibir la información porque sea ese su expreso deseo, que en tal caso deberá respetarse.</a:t>
            </a:r>
          </a:p>
        </p:txBody>
      </p:sp>
    </p:spTree>
    <p:extLst>
      <p:ext uri="{BB962C8B-B14F-4D97-AF65-F5344CB8AC3E}">
        <p14:creationId xmlns:p14="http://schemas.microsoft.com/office/powerpoint/2010/main" val="34918420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727200" y="3356992"/>
            <a:ext cx="5712179" cy="1903630"/>
          </a:xfrm>
        </p:spPr>
        <p:txBody>
          <a:bodyPr>
            <a:normAutofit/>
          </a:bodyPr>
          <a:lstStyle/>
          <a:p>
            <a:pPr algn="just"/>
            <a:r>
              <a:rPr lang="es-MX" sz="3600" dirty="0" smtClean="0"/>
              <a:t>Derecho </a:t>
            </a:r>
            <a:r>
              <a:rPr lang="es-MX" sz="3600" dirty="0"/>
              <a:t>a que se respete su </a:t>
            </a:r>
            <a:r>
              <a:rPr lang="es-MX" sz="3600" dirty="0" smtClean="0"/>
              <a:t>Dignidad de persona</a:t>
            </a:r>
            <a:endParaRPr lang="es-MX" sz="3600" dirty="0"/>
          </a:p>
        </p:txBody>
      </p:sp>
    </p:spTree>
    <p:extLst>
      <p:ext uri="{BB962C8B-B14F-4D97-AF65-F5344CB8AC3E}">
        <p14:creationId xmlns:p14="http://schemas.microsoft.com/office/powerpoint/2010/main" val="15189076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2492896"/>
            <a:ext cx="6768752" cy="3168352"/>
          </a:xfrm>
        </p:spPr>
        <p:txBody>
          <a:bodyPr>
            <a:normAutofit fontScale="92500" lnSpcReduction="20000"/>
          </a:bodyPr>
          <a:lstStyle/>
          <a:p>
            <a:pPr algn="just"/>
            <a:r>
              <a:rPr lang="es-MX" dirty="0" smtClean="0"/>
              <a:t>Derecho del </a:t>
            </a:r>
            <a:r>
              <a:rPr lang="es-MX" dirty="0"/>
              <a:t>enfermo a no ser discriminado, y a adoptar su libre elección entre las distintas opciones que le presente el </a:t>
            </a:r>
            <a:r>
              <a:rPr lang="es-MX" dirty="0" smtClean="0"/>
              <a:t>médico </a:t>
            </a:r>
            <a:r>
              <a:rPr lang="es-MX" dirty="0"/>
              <a:t>que lleve su caso, siendo preciso el consentimiento previo y por escrito del paciente para que se le practique cualquier intervención, </a:t>
            </a:r>
            <a:r>
              <a:rPr lang="es-MX" i="1" u="sng" dirty="0"/>
              <a:t>excepto cuando la misma suponga un riesgo para la salud pública, o cuando el afectado no esté capacitado para decidir, o cuando la urgencia del caso no permita demoras por poderse ocasionar lesiones irreversibles o existir peligro inminente de fallecimiento</a:t>
            </a:r>
          </a:p>
        </p:txBody>
      </p:sp>
    </p:spTree>
    <p:extLst>
      <p:ext uri="{BB962C8B-B14F-4D97-AF65-F5344CB8AC3E}">
        <p14:creationId xmlns:p14="http://schemas.microsoft.com/office/powerpoint/2010/main" val="5001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564904"/>
            <a:ext cx="6912768" cy="3168352"/>
          </a:xfrm>
        </p:spPr>
        <p:txBody>
          <a:bodyPr>
            <a:normAutofit fontScale="92500"/>
          </a:bodyPr>
          <a:lstStyle/>
          <a:p>
            <a:pPr algn="just"/>
            <a:r>
              <a:rPr lang="es-MX" dirty="0" smtClean="0"/>
              <a:t>Privilegiando </a:t>
            </a:r>
            <a:r>
              <a:rPr lang="es-MX" dirty="0"/>
              <a:t>el principio de autonomía, </a:t>
            </a:r>
            <a:r>
              <a:rPr lang="es-MX" dirty="0" smtClean="0"/>
              <a:t>el paciente puede señalar de manera </a:t>
            </a:r>
            <a:r>
              <a:rPr lang="es-MX" dirty="0"/>
              <a:t>anticipada que es lo que desea para sí en relación a el o los tratamientos y cuidados de salud, en caso de encontrarse en un escenario determinado que no le permita manifestarse al respecto, particularmente en caso de encontrarse en una situación de enfermedad terminal derivada de un proceso natural o como consecuencia de un accidente fortuito.</a:t>
            </a:r>
          </a:p>
        </p:txBody>
      </p:sp>
    </p:spTree>
    <p:extLst>
      <p:ext uri="{BB962C8B-B14F-4D97-AF65-F5344CB8AC3E}">
        <p14:creationId xmlns:p14="http://schemas.microsoft.com/office/powerpoint/2010/main" val="10544881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852936"/>
            <a:ext cx="6323763" cy="2407686"/>
          </a:xfrm>
        </p:spPr>
        <p:txBody>
          <a:bodyPr>
            <a:normAutofit/>
          </a:bodyPr>
          <a:lstStyle/>
          <a:p>
            <a:pPr algn="just"/>
            <a:r>
              <a:rPr lang="es-MX" dirty="0" smtClean="0"/>
              <a:t>Para manifestar adecuadamente el paciente su Derecho a la Autonomía, sin presiones y de manera objetiva y veraz existe en nuestro país el documento de </a:t>
            </a:r>
            <a:r>
              <a:rPr lang="es-MX" b="1" i="1" dirty="0" smtClean="0"/>
              <a:t>Voluntades Anticipadas</a:t>
            </a:r>
            <a:endParaRPr lang="es-MX" b="1" i="1" dirty="0"/>
          </a:p>
        </p:txBody>
      </p:sp>
    </p:spTree>
    <p:extLst>
      <p:ext uri="{BB962C8B-B14F-4D97-AF65-F5344CB8AC3E}">
        <p14:creationId xmlns:p14="http://schemas.microsoft.com/office/powerpoint/2010/main" val="305465662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2564904"/>
            <a:ext cx="6840760" cy="3240360"/>
          </a:xfrm>
        </p:spPr>
        <p:txBody>
          <a:bodyPr>
            <a:normAutofit/>
          </a:bodyPr>
          <a:lstStyle/>
          <a:p>
            <a:pPr algn="just"/>
            <a:r>
              <a:rPr lang="es-MX" dirty="0" smtClean="0"/>
              <a:t>A </a:t>
            </a:r>
            <a:r>
              <a:rPr lang="es-MX" dirty="0"/>
              <a:t>principios de 2008 entró en vigor la Ley de Voluntad Anticipada para el Distrito </a:t>
            </a:r>
            <a:r>
              <a:rPr lang="es-MX" dirty="0" smtClean="0"/>
              <a:t>Federal y en 2009 la del Estado de Guanajuato, tal </a:t>
            </a:r>
            <a:r>
              <a:rPr lang="es-MX" dirty="0"/>
              <a:t>y como lo </a:t>
            </a:r>
            <a:r>
              <a:rPr lang="es-MX" dirty="0" smtClean="0"/>
              <a:t>indican ambas, </a:t>
            </a:r>
            <a:r>
              <a:rPr lang="es-MX" dirty="0"/>
              <a:t>la misma tiene por objeto establecer y regular las normas, requisitos y formas de realización de la voluntad de cualquier persona con capacidad de ejercicio, respecto a la negativa a someterse a medios, </a:t>
            </a:r>
          </a:p>
        </p:txBody>
      </p:sp>
    </p:spTree>
    <p:extLst>
      <p:ext uri="{BB962C8B-B14F-4D97-AF65-F5344CB8AC3E}">
        <p14:creationId xmlns:p14="http://schemas.microsoft.com/office/powerpoint/2010/main" val="3254044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492896"/>
            <a:ext cx="7056784" cy="3312368"/>
          </a:xfrm>
        </p:spPr>
        <p:txBody>
          <a:bodyPr>
            <a:normAutofit/>
          </a:bodyPr>
          <a:lstStyle/>
          <a:p>
            <a:pPr algn="just"/>
            <a:r>
              <a:rPr lang="es-MX" dirty="0"/>
              <a:t>La igualdad es el estado de ser igual, es decir, tener los mismos derechos o estatus. La Declaración Universal de los Derechos Humanos de 1948 estipula que “Todos son iguales ante la ley y tienen, sin distinción, derecho a igual protección de la ley</a:t>
            </a:r>
            <a:r>
              <a:rPr lang="es-MX" dirty="0" smtClean="0"/>
              <a:t>.”. </a:t>
            </a:r>
            <a:endParaRPr lang="es-MX" dirty="0"/>
          </a:p>
        </p:txBody>
      </p:sp>
    </p:spTree>
    <p:extLst>
      <p:ext uri="{BB962C8B-B14F-4D97-AF65-F5344CB8AC3E}">
        <p14:creationId xmlns:p14="http://schemas.microsoft.com/office/powerpoint/2010/main" val="28452790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2852936"/>
            <a:ext cx="6840760" cy="2808312"/>
          </a:xfrm>
        </p:spPr>
        <p:txBody>
          <a:bodyPr>
            <a:normAutofit/>
          </a:bodyPr>
          <a:lstStyle/>
          <a:p>
            <a:pPr algn="just"/>
            <a:r>
              <a:rPr lang="es-MX" dirty="0"/>
              <a:t>tratamientos y/o procedimientos médicos que pretendan prolongar de manera innecesaria su vida, protegiendo en todo momento la dignidad de la persona, cuando por razones médicas, fortuitas o de fuerza mayor, sea imposible mantener su vida de manera natural</a:t>
            </a:r>
          </a:p>
          <a:p>
            <a:endParaRPr lang="es-MX" dirty="0"/>
          </a:p>
        </p:txBody>
      </p:sp>
    </p:spTree>
    <p:extLst>
      <p:ext uri="{BB962C8B-B14F-4D97-AF65-F5344CB8AC3E}">
        <p14:creationId xmlns:p14="http://schemas.microsoft.com/office/powerpoint/2010/main" val="33180143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2996952"/>
            <a:ext cx="6251755" cy="2263670"/>
          </a:xfrm>
        </p:spPr>
        <p:txBody>
          <a:bodyPr>
            <a:normAutofit lnSpcReduction="10000"/>
          </a:bodyPr>
          <a:lstStyle/>
          <a:p>
            <a:pPr algn="just"/>
            <a:r>
              <a:rPr lang="es-MX" dirty="0" smtClean="0"/>
              <a:t>Es un </a:t>
            </a:r>
            <a:r>
              <a:rPr lang="es-MX" dirty="0"/>
              <a:t>derecho de los enfermos a rechazar tratamientos que prolonguen su vida y obliga a los médicos a respetar su decisión, al mismo tiempo que da confianza a estos últimos de que no serán acusados de homicidio si el paciente muere</a:t>
            </a:r>
          </a:p>
        </p:txBody>
      </p:sp>
    </p:spTree>
    <p:extLst>
      <p:ext uri="{BB962C8B-B14F-4D97-AF65-F5344CB8AC3E}">
        <p14:creationId xmlns:p14="http://schemas.microsoft.com/office/powerpoint/2010/main" val="33740780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2852936"/>
            <a:ext cx="6840760" cy="2736304"/>
          </a:xfrm>
        </p:spPr>
        <p:txBody>
          <a:bodyPr>
            <a:normAutofit/>
          </a:bodyPr>
          <a:lstStyle/>
          <a:p>
            <a:pPr algn="just"/>
            <a:r>
              <a:rPr lang="es-MX" dirty="0" smtClean="0"/>
              <a:t>Las leyes establecen </a:t>
            </a:r>
            <a:r>
              <a:rPr lang="es-MX" dirty="0"/>
              <a:t>que al suspender los tratamientos se ofrezcan al paciente cuidados paliativos, los cuales incluyen dar medicamentos para aliviar el </a:t>
            </a:r>
            <a:r>
              <a:rPr lang="es-MX" dirty="0" smtClean="0"/>
              <a:t>dolor, </a:t>
            </a:r>
            <a:r>
              <a:rPr lang="es-MX" dirty="0"/>
              <a:t>aun cuando esto </a:t>
            </a:r>
            <a:r>
              <a:rPr lang="es-MX" dirty="0" smtClean="0"/>
              <a:t>último pueda </a:t>
            </a:r>
            <a:r>
              <a:rPr lang="es-MX" dirty="0"/>
              <a:t>traer como consecuencia acelerar su muerte</a:t>
            </a:r>
          </a:p>
        </p:txBody>
      </p:sp>
    </p:spTree>
    <p:extLst>
      <p:ext uri="{BB962C8B-B14F-4D97-AF65-F5344CB8AC3E}">
        <p14:creationId xmlns:p14="http://schemas.microsoft.com/office/powerpoint/2010/main" val="34350102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727200" y="2996952"/>
            <a:ext cx="5712179" cy="2263670"/>
          </a:xfrm>
        </p:spPr>
        <p:txBody>
          <a:bodyPr>
            <a:normAutofit/>
          </a:bodyPr>
          <a:lstStyle/>
          <a:p>
            <a:pPr algn="just"/>
            <a:r>
              <a:rPr lang="es-MX" sz="3600" dirty="0"/>
              <a:t>D</a:t>
            </a:r>
            <a:r>
              <a:rPr lang="es-MX" sz="3600" dirty="0" smtClean="0"/>
              <a:t>erecho </a:t>
            </a:r>
            <a:r>
              <a:rPr lang="es-MX" sz="3600" dirty="0"/>
              <a:t>a recibir una atención </a:t>
            </a:r>
            <a:r>
              <a:rPr lang="es-MX" sz="3600" dirty="0" smtClean="0"/>
              <a:t>integral </a:t>
            </a:r>
            <a:r>
              <a:rPr lang="es-MX" sz="3600" dirty="0"/>
              <a:t>de sus problemas de salud</a:t>
            </a:r>
          </a:p>
        </p:txBody>
      </p:sp>
    </p:spTree>
    <p:extLst>
      <p:ext uri="{BB962C8B-B14F-4D97-AF65-F5344CB8AC3E}">
        <p14:creationId xmlns:p14="http://schemas.microsoft.com/office/powerpoint/2010/main" val="38607623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331640" y="3068960"/>
            <a:ext cx="6107739" cy="2191662"/>
          </a:xfrm>
        </p:spPr>
        <p:txBody>
          <a:bodyPr>
            <a:normAutofit/>
          </a:bodyPr>
          <a:lstStyle/>
          <a:p>
            <a:pPr algn="just"/>
            <a:r>
              <a:rPr lang="es-MX" sz="3600" dirty="0" smtClean="0"/>
              <a:t>Derecho </a:t>
            </a:r>
            <a:r>
              <a:rPr lang="es-MX" sz="3600" dirty="0"/>
              <a:t>al respeto a su personalidad, dignidad humana e intimidad</a:t>
            </a:r>
          </a:p>
        </p:txBody>
      </p:sp>
    </p:spTree>
    <p:extLst>
      <p:ext uri="{BB962C8B-B14F-4D97-AF65-F5344CB8AC3E}">
        <p14:creationId xmlns:p14="http://schemas.microsoft.com/office/powerpoint/2010/main" val="4165550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115616" y="2924944"/>
            <a:ext cx="6323763" cy="2335678"/>
          </a:xfrm>
        </p:spPr>
        <p:txBody>
          <a:bodyPr>
            <a:normAutofit/>
          </a:bodyPr>
          <a:lstStyle/>
          <a:p>
            <a:pPr algn="just"/>
            <a:r>
              <a:rPr lang="es-MX" dirty="0" smtClean="0"/>
              <a:t>Derecho </a:t>
            </a:r>
            <a:r>
              <a:rPr lang="es-MX" dirty="0"/>
              <a:t>a la confidencialidad de toda información con su proceso, </a:t>
            </a:r>
            <a:r>
              <a:rPr lang="es-MX" dirty="0" smtClean="0"/>
              <a:t>salvo </a:t>
            </a:r>
            <a:r>
              <a:rPr lang="es-MX" dirty="0"/>
              <a:t>por exigencias legales que lo hagan imprescindible.</a:t>
            </a:r>
          </a:p>
        </p:txBody>
      </p:sp>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Tree>
    <p:extLst>
      <p:ext uri="{BB962C8B-B14F-4D97-AF65-F5344CB8AC3E}">
        <p14:creationId xmlns:p14="http://schemas.microsoft.com/office/powerpoint/2010/main" val="37110194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331641" y="2708920"/>
            <a:ext cx="5472608" cy="2551702"/>
          </a:xfrm>
        </p:spPr>
        <p:txBody>
          <a:bodyPr>
            <a:normAutofit/>
          </a:bodyPr>
          <a:lstStyle/>
          <a:p>
            <a:pPr algn="just"/>
            <a:r>
              <a:rPr lang="es-MX" sz="3600" dirty="0" smtClean="0"/>
              <a:t>Derecho </a:t>
            </a:r>
            <a:r>
              <a:rPr lang="es-MX" sz="3600" dirty="0"/>
              <a:t>a recibir información completa y continuada, verbal y escrita</a:t>
            </a:r>
          </a:p>
        </p:txBody>
      </p:sp>
    </p:spTree>
    <p:extLst>
      <p:ext uri="{BB962C8B-B14F-4D97-AF65-F5344CB8AC3E}">
        <p14:creationId xmlns:p14="http://schemas.microsoft.com/office/powerpoint/2010/main" val="27216491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3140968"/>
            <a:ext cx="6840760" cy="2448272"/>
          </a:xfrm>
        </p:spPr>
        <p:txBody>
          <a:bodyPr>
            <a:noAutofit/>
          </a:bodyPr>
          <a:lstStyle/>
          <a:p>
            <a:pPr algn="just"/>
            <a:r>
              <a:rPr lang="es-MX" sz="3200" dirty="0" smtClean="0"/>
              <a:t>Derecho </a:t>
            </a:r>
            <a:r>
              <a:rPr lang="es-MX" sz="3200" dirty="0"/>
              <a:t>a la libre determinación entre las opciones que le presente el </a:t>
            </a:r>
            <a:r>
              <a:rPr lang="es-MX" sz="3200" dirty="0" smtClean="0"/>
              <a:t>médico </a:t>
            </a:r>
            <a:r>
              <a:rPr lang="es-MX" sz="3200" dirty="0"/>
              <a:t>de su caso, siendo preciso su consentimiento expreso </a:t>
            </a:r>
          </a:p>
        </p:txBody>
      </p:sp>
    </p:spTree>
    <p:extLst>
      <p:ext uri="{BB962C8B-B14F-4D97-AF65-F5344CB8AC3E}">
        <p14:creationId xmlns:p14="http://schemas.microsoft.com/office/powerpoint/2010/main" val="11695807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403648" y="3140968"/>
            <a:ext cx="6035731" cy="2304256"/>
          </a:xfrm>
        </p:spPr>
        <p:txBody>
          <a:bodyPr>
            <a:normAutofit/>
          </a:bodyPr>
          <a:lstStyle/>
          <a:p>
            <a:pPr algn="just"/>
            <a:r>
              <a:rPr lang="es-MX" sz="3600" dirty="0" smtClean="0"/>
              <a:t>Derecho </a:t>
            </a:r>
            <a:r>
              <a:rPr lang="es-MX" sz="3600" dirty="0"/>
              <a:t>a que se le asigne un médico </a:t>
            </a:r>
            <a:r>
              <a:rPr lang="es-MX" sz="3600" i="1" u="sng" dirty="0"/>
              <a:t>cuyo nombre deberá conocer </a:t>
            </a:r>
          </a:p>
        </p:txBody>
      </p:sp>
    </p:spTree>
    <p:extLst>
      <p:ext uri="{BB962C8B-B14F-4D97-AF65-F5344CB8AC3E}">
        <p14:creationId xmlns:p14="http://schemas.microsoft.com/office/powerpoint/2010/main" val="42541173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15616" y="2852936"/>
            <a:ext cx="6840760" cy="2808312"/>
          </a:xfrm>
        </p:spPr>
        <p:txBody>
          <a:bodyPr>
            <a:normAutofit/>
          </a:bodyPr>
          <a:lstStyle/>
          <a:p>
            <a:pPr algn="just"/>
            <a:r>
              <a:rPr lang="es-MX" i="1" dirty="0" smtClean="0"/>
              <a:t>Derecho </a:t>
            </a:r>
            <a:r>
              <a:rPr lang="es-MX" i="1" dirty="0"/>
              <a:t>a que no se realicen en su persona investigaciones</a:t>
            </a:r>
            <a:r>
              <a:rPr lang="es-MX" dirty="0"/>
              <a:t>, experimentos o ensayos clínicos sin una información sobre métodos, riesgos y </a:t>
            </a:r>
            <a:r>
              <a:rPr lang="es-MX" dirty="0" smtClean="0"/>
              <a:t>fines. </a:t>
            </a:r>
            <a:r>
              <a:rPr lang="es-MX" b="1" i="1" dirty="0" smtClean="0"/>
              <a:t>La investigación sin consentimiento es equiparada a la Tortura </a:t>
            </a:r>
            <a:r>
              <a:rPr lang="es-MX" dirty="0" smtClean="0"/>
              <a:t>y se persigue como crimen de </a:t>
            </a:r>
            <a:r>
              <a:rPr lang="es-MX" i="1" dirty="0" smtClean="0"/>
              <a:t>lesa humanidad </a:t>
            </a:r>
            <a:endParaRPr lang="es-MX" i="1" dirty="0"/>
          </a:p>
        </p:txBody>
      </p:sp>
    </p:spTree>
    <p:extLst>
      <p:ext uri="{BB962C8B-B14F-4D97-AF65-F5344CB8AC3E}">
        <p14:creationId xmlns:p14="http://schemas.microsoft.com/office/powerpoint/2010/main" val="179735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331640" y="2924944"/>
            <a:ext cx="6480720" cy="2335678"/>
          </a:xfrm>
        </p:spPr>
        <p:txBody>
          <a:bodyPr>
            <a:normAutofit/>
          </a:bodyPr>
          <a:lstStyle/>
          <a:p>
            <a:pPr algn="just"/>
            <a:r>
              <a:rPr lang="es-MX" dirty="0"/>
              <a:t>Todos tienen derecho a igual protección contra toda discriminación que infrinja esta Declaración y contra toda provocación a tal discriminación</a:t>
            </a:r>
          </a:p>
        </p:txBody>
      </p:sp>
    </p:spTree>
    <p:extLst>
      <p:ext uri="{BB962C8B-B14F-4D97-AF65-F5344CB8AC3E}">
        <p14:creationId xmlns:p14="http://schemas.microsoft.com/office/powerpoint/2010/main" val="382955348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2996952"/>
            <a:ext cx="6696744" cy="2592288"/>
          </a:xfrm>
        </p:spPr>
        <p:txBody>
          <a:bodyPr>
            <a:normAutofit/>
          </a:bodyPr>
          <a:lstStyle/>
          <a:p>
            <a:pPr algn="just"/>
            <a:r>
              <a:rPr lang="es-MX" dirty="0" smtClean="0"/>
              <a:t>Derecho </a:t>
            </a:r>
            <a:r>
              <a:rPr lang="es-MX" dirty="0"/>
              <a:t>en caso de hospitalización a que ésta incida lo menos posible en sus relaciones sociales y personales. Para ello, el Hospital </a:t>
            </a:r>
            <a:r>
              <a:rPr lang="es-MX" i="1" u="sng" dirty="0"/>
              <a:t>facilitará un régimen de visitas lo más amplio posible</a:t>
            </a:r>
            <a:r>
              <a:rPr lang="es-MX" dirty="0"/>
              <a:t>,</a:t>
            </a:r>
          </a:p>
        </p:txBody>
      </p:sp>
    </p:spTree>
    <p:extLst>
      <p:ext uri="{BB962C8B-B14F-4D97-AF65-F5344CB8AC3E}">
        <p14:creationId xmlns:p14="http://schemas.microsoft.com/office/powerpoint/2010/main" val="13237314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187624" y="3284984"/>
            <a:ext cx="6120680" cy="1975638"/>
          </a:xfrm>
        </p:spPr>
        <p:txBody>
          <a:bodyPr>
            <a:normAutofit/>
          </a:bodyPr>
          <a:lstStyle/>
          <a:p>
            <a:pPr algn="just"/>
            <a:r>
              <a:rPr lang="es-MX" dirty="0" smtClean="0"/>
              <a:t>Derecho </a:t>
            </a:r>
            <a:r>
              <a:rPr lang="es-MX" dirty="0"/>
              <a:t>a conocer los cauces formales para presentar reclamaciones, quejas, sugerencias y en general, para comunicarse con la administración de las Instituciones</a:t>
            </a:r>
          </a:p>
        </p:txBody>
      </p:sp>
    </p:spTree>
    <p:extLst>
      <p:ext uri="{BB962C8B-B14F-4D97-AF65-F5344CB8AC3E}">
        <p14:creationId xmlns:p14="http://schemas.microsoft.com/office/powerpoint/2010/main" val="7199667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1043608" y="1484783"/>
            <a:ext cx="6984776" cy="1008113"/>
          </a:xfrm>
        </p:spPr>
        <p:txBody>
          <a:bodyPr>
            <a:noAutofit/>
          </a:bodyPr>
          <a:lstStyle/>
          <a:p>
            <a:r>
              <a:rPr lang="es-MX" sz="3200" dirty="0" smtClean="0">
                <a:solidFill>
                  <a:srgbClr val="FF0000"/>
                </a:solidFill>
              </a:rPr>
              <a:t>Los nuevos Derechos Humanos en salud y la </a:t>
            </a:r>
            <a:r>
              <a:rPr lang="es-MX" sz="3200" dirty="0">
                <a:solidFill>
                  <a:srgbClr val="FF0000"/>
                </a:solidFill>
              </a:rPr>
              <a:t>c</a:t>
            </a:r>
            <a:r>
              <a:rPr lang="es-MX" sz="3200" dirty="0" smtClean="0">
                <a:solidFill>
                  <a:srgbClr val="FF0000"/>
                </a:solidFill>
              </a:rPr>
              <a:t>alidad de la atención </a:t>
            </a:r>
            <a:r>
              <a:rPr lang="es-MX" sz="3200" dirty="0">
                <a:solidFill>
                  <a:srgbClr val="FF0000"/>
                </a:solidFill>
              </a:rPr>
              <a:t>m</a:t>
            </a:r>
            <a:r>
              <a:rPr lang="es-MX" sz="3200" dirty="0" smtClean="0">
                <a:solidFill>
                  <a:srgbClr val="FF0000"/>
                </a:solidFill>
              </a:rPr>
              <a:t>édica</a:t>
            </a:r>
            <a:endParaRPr lang="es-MX" sz="3200" dirty="0">
              <a:solidFill>
                <a:srgbClr val="FF0000"/>
              </a:solidFill>
            </a:endParaRPr>
          </a:p>
        </p:txBody>
      </p:sp>
      <p:sp>
        <p:nvSpPr>
          <p:cNvPr id="2" name="1 Subtítulo"/>
          <p:cNvSpPr>
            <a:spLocks noGrp="1"/>
          </p:cNvSpPr>
          <p:nvPr>
            <p:ph type="subTitle" idx="1"/>
          </p:nvPr>
        </p:nvSpPr>
        <p:spPr>
          <a:xfrm>
            <a:off x="1043608" y="2564904"/>
            <a:ext cx="7056784" cy="3168352"/>
          </a:xfrm>
        </p:spPr>
        <p:txBody>
          <a:bodyPr>
            <a:normAutofit fontScale="85000" lnSpcReduction="20000"/>
          </a:bodyPr>
          <a:lstStyle/>
          <a:p>
            <a:r>
              <a:rPr lang="es-MX" sz="2800" b="1" i="1" dirty="0" smtClean="0"/>
              <a:t>Para </a:t>
            </a:r>
            <a:r>
              <a:rPr lang="es-MX" sz="2800" b="1" i="1" dirty="0"/>
              <a:t>concluir dejar un </a:t>
            </a:r>
            <a:r>
              <a:rPr lang="es-MX" sz="2800" b="1" i="1" dirty="0" smtClean="0"/>
              <a:t>sólo </a:t>
            </a:r>
            <a:r>
              <a:rPr lang="es-MX" sz="2800" b="1" i="1" dirty="0"/>
              <a:t>mensaje como reflexión </a:t>
            </a:r>
            <a:r>
              <a:rPr lang="es-MX" sz="2800" b="1" i="1" dirty="0" smtClean="0"/>
              <a:t>individual</a:t>
            </a:r>
          </a:p>
          <a:p>
            <a:pPr algn="just"/>
            <a:r>
              <a:rPr lang="es-MX" dirty="0" smtClean="0"/>
              <a:t>En </a:t>
            </a:r>
            <a:r>
              <a:rPr lang="es-MX" dirty="0"/>
              <a:t>el estado laico moderno se reconoce la libertad integral de sus ciudadanos, se opta por la pluralidad, sin reduccionismos ideológicos ni discriminaciones caprichosas. Laicidad es sinónimo de libertad en el campo de las convicciones asumidas por los ciudadanos. </a:t>
            </a:r>
            <a:endParaRPr lang="es-MX" dirty="0" smtClean="0"/>
          </a:p>
          <a:p>
            <a:pPr algn="just"/>
            <a:r>
              <a:rPr lang="es-MX" dirty="0" smtClean="0"/>
              <a:t>El </a:t>
            </a:r>
            <a:r>
              <a:rPr lang="es-MX" dirty="0"/>
              <a:t>Estado, en este sentido, no puede competir, ni suplantar la voluntad de los ciudadanos, de tal manera que nadie sea obligado a actuar en contra de su conciencia y tampoco se le impida a actuar conforme a </a:t>
            </a:r>
            <a:r>
              <a:rPr lang="es-MX" dirty="0" smtClean="0"/>
              <a:t>ella.</a:t>
            </a:r>
            <a:endParaRPr lang="es-MX" dirty="0"/>
          </a:p>
        </p:txBody>
      </p:sp>
    </p:spTree>
    <p:extLst>
      <p:ext uri="{BB962C8B-B14F-4D97-AF65-F5344CB8AC3E}">
        <p14:creationId xmlns:p14="http://schemas.microsoft.com/office/powerpoint/2010/main" val="29184621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514</TotalTime>
  <Words>5464</Words>
  <Application>Microsoft Office PowerPoint</Application>
  <PresentationFormat>Presentación en pantalla (4:3)</PresentationFormat>
  <Paragraphs>200</Paragraphs>
  <Slides>92</Slides>
  <Notes>0</Notes>
  <HiddenSlides>0</HiddenSlides>
  <MMClips>0</MMClips>
  <ScaleCrop>false</ScaleCrop>
  <HeadingPairs>
    <vt:vector size="4" baseType="variant">
      <vt:variant>
        <vt:lpstr>Tema</vt:lpstr>
      </vt:variant>
      <vt:variant>
        <vt:i4>1</vt:i4>
      </vt:variant>
      <vt:variant>
        <vt:lpstr>Títulos de diapositiva</vt:lpstr>
      </vt:variant>
      <vt:variant>
        <vt:i4>92</vt:i4>
      </vt:variant>
    </vt:vector>
  </HeadingPairs>
  <TitlesOfParts>
    <vt:vector size="93" baseType="lpstr">
      <vt:lpstr>Chincheta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lpstr>Los nuevos Derechos Humanos en salud y la calidad de la atención médica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nuevos Derechos Humanos  en salud y la calidad de la atención médica</dc:title>
  <dc:creator>Gabriel</dc:creator>
  <cp:lastModifiedBy>Gabriel</cp:lastModifiedBy>
  <cp:revision>35</cp:revision>
  <dcterms:created xsi:type="dcterms:W3CDTF">2012-08-13T02:46:34Z</dcterms:created>
  <dcterms:modified xsi:type="dcterms:W3CDTF">2014-04-21T05:40:40Z</dcterms:modified>
</cp:coreProperties>
</file>