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B228B-AA29-40AE-A544-CCB5EF64FB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F47FC-74DE-457A-946D-0F8F25F59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95A9-B914-482A-84ED-B89A69480699}" type="datetimeFigureOut">
              <a:rPr lang="es-MX" smtClean="0"/>
              <a:t>25/08/2011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A9A0F-B43A-4D1D-AF16-57DA19E98D8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.mx/imgres?imgurl=http://www.paratufamilia.com/uploads/D2/7U/D27UpiF_e59UMrJo-epICA/madresadolesc1.JPG&amp;imgrefurl=http://www.paratufamilia.com/home/jovenes/actualidad/actualidad/madres-adolescentes&amp;h=1728&amp;w=2304&amp;sz=2001&amp;hl=es&amp;start=4&amp;um=1&amp;usg=__No6lY1YwGYZcYNZ9NrtTCyjm8wc=&amp;tbnid=C8ujtWmjklJSjM:&amp;tbnh=112&amp;tbnw=150&amp;prev=/images%3Fq%3Dmadres%2Badolescentes%26um%3D1%26hl%3Des%26rlz%3D1T4RNWN_esMX223MX223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mx/imgres?imgurl=http://evacuaciondelaspeceras.files.wordpress.com/2008/03/pueblo.jpg&amp;imgrefurl=http://evacuaciondelaspeceras.wordpress.com/page/2/&amp;h=1326&amp;w=2048&amp;sz=305&amp;hl=es&amp;start=18&amp;um=1&amp;usg=__8UeCDmZrbK0COvS2G3O4qyAHh2s=&amp;tbnid=ACaTZBshjlcHNM:&amp;tbnh=97&amp;tbnw=150&amp;prev=/images%3Fq%3Dmi%2Bnovia%2Best%25C3%25A1%2Bembarazada%26imgsz%3Dhuge%26um%3D1%26hl%3Des%26rlz%3D1T4RNWN_esMX223MX22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mx/imgres?imgurl=http://virtuxweb.com/wp-content/uploads/2007/09/nina-bebe.jpg&amp;imgrefurl=http://lasrtahermafrodita.blogspot.com/&amp;h=689&amp;w=800&amp;sz=86&amp;hl=es&amp;start=130&amp;usg=__9bBI5HVCGGQE2ERMjE9ao6tz-74=&amp;tbnid=QOAdWkUcoHe50M:&amp;tbnh=123&amp;tbnw=143&amp;prev=/images%3Fq%3Dni%25C3%25B1a%2Badolescente%2Btriste%26start%3D120%26gbv%3D2%26ndsp%3D20%26hl%3Des%26sa%3D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mx/imgres?imgurl=http://www.paratufamilia.com/uploads/pI/J_/pIJ_NPsJbsibAy27ETbdQw/madre-adolescente.jpg&amp;imgrefurl=http://www.paratufamilia.com/home/jovenes/actualidad/actualidad/causas-del-embarazo-temprano&amp;h=421&amp;w=280&amp;sz=24&amp;hl=es&amp;start=5&amp;usg=__dUDIEjiRKI95pyEKxsLQyXP9Dgg=&amp;tbnid=JGVRQqScjc5ddM:&amp;tbnh=125&amp;tbnw=83&amp;prev=/images%3Fq%3Dmadres%2Badolescentes%26gbv%3D2%26hl%3D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.mx/imgres?imgurl=http://bp0.blogger.com/_QnxmTZ4Jc9U/R029_3JSt7I/AAAAAAAAAA8/y0QDCsgcVIc/s320/opera.jpg&amp;imgrefurl=http://infanciayadolescencia.blogspot.com/2007/11/el-adolescente-breves-apuntes.html&amp;h=264&amp;w=320&amp;sz=22&amp;hl=es&amp;start=31&amp;um=1&amp;usg=__anLJP71AfgPDdqBpZauK-9UQ3tU=&amp;tbnid=FjyIVZ7_MeQwcM:&amp;tbnh=97&amp;tbnw=118&amp;prev=/images%3Fq%3Dadolescente%2Ben%2Bcrisis%26start%3D20%26ndsp%3D20%26um%3D1%26hl%3Des%26rlz%3D1T4RNWN_esMX223MX223%26sa%3D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mx/imgres?imgurl=http://www.zonalibre.org/blog/gothic-soul/blog.JPG&amp;imgrefurl=http://www.zonalibre.org/blog/gothic-soul/archives/042882.html&amp;h=240&amp;w=320&amp;sz=46&amp;hl=es&amp;start=2&amp;um=1&amp;usg=__-BY5d-jJ2R67qtNCcnHw0YCi2dw=&amp;tbnid=hiE17wNa-kxL2M:&amp;tbnh=89&amp;tbnw=118&amp;prev=/images%3Fq%3Dadolescente%2Ben%2Bcrisis%26um%3D1%26hl%3Des%26rlz%3D1T4RNWN_esMX223MX223%26sa%3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1600200"/>
            <a:ext cx="4030662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" sz="3800" smtClean="0">
                <a:solidFill>
                  <a:schemeClr val="hlink"/>
                </a:solidFill>
                <a:latin typeface="Balloon Bd BT" pitchFamily="66" charset="0"/>
              </a:rPr>
              <a:t>La maternidad de las adolescentes y los avatares de </a:t>
            </a:r>
            <a:r>
              <a:rPr lang="es-ES" sz="3800" b="1" smtClean="0">
                <a:solidFill>
                  <a:schemeClr val="hlink"/>
                </a:solidFill>
                <a:latin typeface="Balloon Bd BT" pitchFamily="66" charset="0"/>
              </a:rPr>
              <a:t>la </a:t>
            </a:r>
            <a:r>
              <a:rPr lang="es-ES" sz="3800" b="1" u="sng" smtClean="0">
                <a:solidFill>
                  <a:schemeClr val="hlink"/>
                </a:solidFill>
                <a:latin typeface="Balloon Bd BT" pitchFamily="66" charset="0"/>
              </a:rPr>
              <a:t>madre-niña:</a:t>
            </a:r>
            <a:r>
              <a:rPr lang="es-ES" sz="3800" smtClean="0">
                <a:solidFill>
                  <a:schemeClr val="hlink"/>
                </a:solidFill>
                <a:latin typeface="Balloon Bd BT" pitchFamily="66" charset="0"/>
              </a:rPr>
              <a:t> Perspectiva del problema en </a:t>
            </a:r>
            <a:r>
              <a:rPr lang="es-ES" sz="3800" b="1" u="sng" smtClean="0">
                <a:solidFill>
                  <a:schemeClr val="hlink"/>
                </a:solidFill>
                <a:latin typeface="Balloon Bd BT" pitchFamily="66" charset="0"/>
              </a:rPr>
              <a:t>México</a:t>
            </a:r>
          </a:p>
        </p:txBody>
      </p:sp>
      <p:pic>
        <p:nvPicPr>
          <p:cNvPr id="28675" name="Picture 12" descr="madresadolesc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039938"/>
            <a:ext cx="44640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puebl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2708275"/>
            <a:ext cx="27352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Consecuencias asociadas a crisis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Disposición patológica de la personalidad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Sin embargo si el entorno familiar y social privilegia la maternidad: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Organización tipo adulto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Realización exitosa de tareas y </a:t>
            </a:r>
            <a:r>
              <a:rPr lang="es-ES" smtClean="0">
                <a:solidFill>
                  <a:srgbClr val="FFE265"/>
                </a:solidFill>
              </a:rPr>
              <a:t>solución a desafíos</a:t>
            </a:r>
            <a:r>
              <a:rPr lang="es-ES" smtClean="0"/>
              <a:t> inherentes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Si la adolescente logra contar con una red familiar que le aporte: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" smtClean="0"/>
              <a:t>Marco contenedor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" smtClean="0"/>
              <a:t>Presencia solidaria del padre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" smtClean="0"/>
              <a:t>El establecimiento del vínculo será mejor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000" smtClean="0"/>
              <a:t>Rol del padre, del bebé </a:t>
            </a:r>
            <a:br>
              <a:rPr lang="es-ES" sz="4000" smtClean="0"/>
            </a:br>
            <a:r>
              <a:rPr lang="es-ES" sz="4000" smtClean="0"/>
              <a:t>y entorno familiar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Rol del padre esencial, </a:t>
            </a:r>
          </a:p>
          <a:p>
            <a:pPr lvl="1" eaLnBrk="1" hangingPunct="1">
              <a:defRPr/>
            </a:pPr>
            <a:r>
              <a:rPr lang="es-ES" smtClean="0"/>
              <a:t>instaura ‘La ley y el orden’  L&amp;O</a:t>
            </a:r>
          </a:p>
          <a:p>
            <a:pPr lvl="1" eaLnBrk="1" hangingPunct="1">
              <a:defRPr/>
            </a:pPr>
            <a:r>
              <a:rPr lang="es-ES" smtClean="0"/>
              <a:t>Separa simbiosis madre-hijo</a:t>
            </a:r>
          </a:p>
          <a:p>
            <a:pPr lvl="1" eaLnBrk="1" hangingPunct="1">
              <a:defRPr/>
            </a:pPr>
            <a:r>
              <a:rPr lang="es-ES" smtClean="0"/>
              <a:t>En el estudio, de 12 padres 9 abandonaron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s-ES" smtClean="0"/>
              <a:t>¿Qué dispara esta huída?</a:t>
            </a:r>
          </a:p>
          <a:p>
            <a:pPr eaLnBrk="1" hangingPunct="1">
              <a:defRPr/>
            </a:pPr>
            <a:r>
              <a:rPr lang="es-ES" smtClean="0"/>
              <a:t>La familia de origen aporta ayuda y contención cuando el compañero se ausentaba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nina-beb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33375"/>
            <a:ext cx="23050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Caso Tristana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Joven de 13 años que está embarazada</a:t>
            </a:r>
          </a:p>
          <a:p>
            <a:pPr eaLnBrk="1" hangingPunct="1">
              <a:defRPr/>
            </a:pPr>
            <a:r>
              <a:rPr lang="es-ES" smtClean="0"/>
              <a:t>Hija de madre de 16 que fue abandonada por su madre</a:t>
            </a:r>
          </a:p>
          <a:p>
            <a:pPr eaLnBrk="1" hangingPunct="1">
              <a:defRPr/>
            </a:pPr>
            <a:r>
              <a:rPr lang="es-ES" smtClean="0"/>
              <a:t>El padre la “deposita” con su madre y crece con su abuela y su tía </a:t>
            </a:r>
          </a:p>
          <a:p>
            <a:pPr eaLnBrk="1" hangingPunct="1">
              <a:defRPr/>
            </a:pPr>
            <a:r>
              <a:rPr lang="es-ES" smtClean="0"/>
              <a:t>Tristana internaliza ‘3 madres’</a:t>
            </a:r>
          </a:p>
          <a:p>
            <a:pPr eaLnBrk="1" hangingPunct="1">
              <a:defRPr/>
            </a:pPr>
            <a:r>
              <a:rPr lang="es-ES" smtClean="0"/>
              <a:t>A los 7 años regresa su madre biológica, comienza depresión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ES" sz="1800" smtClean="0"/>
              <a:t>Caso tristana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Regresa con su tía y luego su padre la lleva a vivir con el y su nueva pareja quien la maltrata, todo esto a los 12 años </a:t>
            </a:r>
          </a:p>
          <a:p>
            <a:pPr eaLnBrk="1" hangingPunct="1">
              <a:defRPr/>
            </a:pPr>
            <a:r>
              <a:rPr lang="es-ES" smtClean="0"/>
              <a:t>Regresa nuevamente con su tía, conoce a André y queda embarazada </a:t>
            </a:r>
          </a:p>
          <a:p>
            <a:pPr eaLnBrk="1" hangingPunct="1">
              <a:defRPr/>
            </a:pPr>
            <a:r>
              <a:rPr lang="es-ES" smtClean="0"/>
              <a:t>Los llantos de su bebé le causan rabia y desesperación por que no sabe interpretarlos </a:t>
            </a:r>
          </a:p>
          <a:p>
            <a:pPr eaLnBrk="1" hangingPunct="1">
              <a:defRPr/>
            </a:pPr>
            <a:endParaRPr lang="es-E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7" descr="madre-adolescen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4700" y="1773238"/>
            <a:ext cx="19113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Perspectivas y prevención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Establecer </a:t>
            </a:r>
            <a:r>
              <a:rPr lang="es-ES" b="1" u="sng" smtClean="0">
                <a:solidFill>
                  <a:schemeClr val="hlink"/>
                </a:solidFill>
              </a:rPr>
              <a:t>estrategias</a:t>
            </a:r>
            <a:r>
              <a:rPr lang="es-ES" smtClean="0">
                <a:solidFill>
                  <a:schemeClr val="hlink"/>
                </a:solidFill>
              </a:rPr>
              <a:t> de prevención primaria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En sistema educativo y de salud con mujeres que vivieron este caso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Crear </a:t>
            </a:r>
            <a:r>
              <a:rPr lang="es-ES" b="1" u="sng" smtClean="0">
                <a:solidFill>
                  <a:schemeClr val="hlink"/>
                </a:solidFill>
              </a:rPr>
              <a:t>redes</a:t>
            </a:r>
            <a:r>
              <a:rPr lang="es-ES" smtClean="0">
                <a:solidFill>
                  <a:schemeClr val="hlink"/>
                </a:solidFill>
              </a:rPr>
              <a:t> de asistencia psicosocial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Si ya hay embarazo ofrecer ayuda terapéutica a hombres y mujeres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Notar repetición de carencias que </a:t>
            </a:r>
            <a:r>
              <a:rPr lang="es-ES" b="1" u="sng" smtClean="0">
                <a:solidFill>
                  <a:schemeClr val="hlink"/>
                </a:solidFill>
              </a:rPr>
              <a:t>se repiten</a:t>
            </a:r>
            <a:r>
              <a:rPr lang="es-ES" smtClean="0">
                <a:solidFill>
                  <a:schemeClr val="hlink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Alimenticias, afectivas, educativas y culturales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>
                <a:solidFill>
                  <a:schemeClr val="hlink"/>
                </a:solidFill>
              </a:rPr>
              <a:t>Desnutrición crónica y falta de desarrollo cerebral por falta de estimulación adecuada en ámbitos educativo y cultural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ES" sz="2200" smtClean="0"/>
              <a:t>Madres adolescentes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b="1" u="sng" smtClean="0"/>
              <a:t>Condiciones Psicosociales</a:t>
            </a:r>
          </a:p>
          <a:p>
            <a:pPr eaLnBrk="1" hangingPunct="1">
              <a:defRPr/>
            </a:pPr>
            <a:r>
              <a:rPr lang="es-ES" smtClean="0"/>
              <a:t>Grupo de alto riesgo 11-15 años</a:t>
            </a:r>
          </a:p>
          <a:p>
            <a:pPr eaLnBrk="1" hangingPunct="1">
              <a:defRPr/>
            </a:pPr>
            <a:r>
              <a:rPr lang="es-ES" smtClean="0"/>
              <a:t>¿Por qué nos importa? </a:t>
            </a:r>
          </a:p>
          <a:p>
            <a:pPr lvl="1" eaLnBrk="1" hangingPunct="1">
              <a:defRPr/>
            </a:pPr>
            <a:r>
              <a:rPr lang="es-ES" smtClean="0"/>
              <a:t>Embarazo interrumpido y muerte</a:t>
            </a:r>
          </a:p>
          <a:p>
            <a:pPr lvl="1" eaLnBrk="1" hangingPunct="1">
              <a:defRPr/>
            </a:pPr>
            <a:r>
              <a:rPr lang="es-ES" smtClean="0"/>
              <a:t>Cuidados médicos y psicológicos deficientes</a:t>
            </a:r>
          </a:p>
          <a:p>
            <a:pPr lvl="1" eaLnBrk="1" hangingPunct="1">
              <a:defRPr/>
            </a:pPr>
            <a:r>
              <a:rPr lang="es-ES" smtClean="0"/>
              <a:t>Mortalidad infantil y perinatal</a:t>
            </a:r>
          </a:p>
          <a:p>
            <a:pPr lvl="1" eaLnBrk="1" hangingPunct="1">
              <a:defRPr/>
            </a:pPr>
            <a:r>
              <a:rPr lang="es-ES" smtClean="0"/>
              <a:t>Hipoxias perinatales y nacimientos prematuros </a:t>
            </a:r>
          </a:p>
          <a:p>
            <a:pPr lvl="1" eaLnBrk="1" hangingPunct="1">
              <a:defRPr/>
            </a:pPr>
            <a:r>
              <a:rPr lang="es-ES" smtClean="0"/>
              <a:t>Peso insuficiente del recién nacido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s-ES" sz="2200" smtClean="0"/>
              <a:t>Madres adolescentes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smtClean="0"/>
              <a:t>¿ A qué se asocia ?</a:t>
            </a:r>
          </a:p>
          <a:p>
            <a:pPr lvl="1" eaLnBrk="1" hangingPunct="1">
              <a:defRPr/>
            </a:pPr>
            <a:r>
              <a:rPr lang="es-ES" smtClean="0"/>
              <a:t>Deficiente estructura y dinámica familiar</a:t>
            </a:r>
          </a:p>
          <a:p>
            <a:pPr lvl="1" eaLnBrk="1" hangingPunct="1">
              <a:defRPr/>
            </a:pPr>
            <a:r>
              <a:rPr lang="es-ES" smtClean="0"/>
              <a:t>Ignorancia y educación insuficiente</a:t>
            </a:r>
          </a:p>
          <a:p>
            <a:pPr lvl="1" eaLnBrk="1" hangingPunct="1">
              <a:defRPr/>
            </a:pPr>
            <a:r>
              <a:rPr lang="es-ES" smtClean="0"/>
              <a:t>Fracasos escolares</a:t>
            </a:r>
          </a:p>
          <a:p>
            <a:pPr lvl="1" eaLnBrk="1" hangingPunct="1">
              <a:defRPr/>
            </a:pPr>
            <a:r>
              <a:rPr lang="es-ES" smtClean="0"/>
              <a:t>Falta de uso de métodos anticonceptivos</a:t>
            </a:r>
          </a:p>
          <a:p>
            <a:pPr lvl="1" eaLnBrk="1" hangingPunct="1">
              <a:defRPr/>
            </a:pPr>
            <a:r>
              <a:rPr lang="es-ES" smtClean="0"/>
              <a:t>Aún faltan respuestas…</a:t>
            </a:r>
          </a:p>
        </p:txBody>
      </p:sp>
      <p:pic>
        <p:nvPicPr>
          <p:cNvPr id="30724" name="Picture 5" descr="oper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365625"/>
            <a:ext cx="259238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700" b="0" i="1" smtClean="0"/>
              <a:t>Estadísticas</a:t>
            </a:r>
            <a:r>
              <a:rPr lang="es-ES" sz="4700" smtClean="0"/>
              <a:t>                    </a:t>
            </a:r>
            <a:r>
              <a:rPr lang="es-ES" sz="2200" smtClean="0"/>
              <a:t>Madres adolescentes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3000" u="sng" smtClean="0"/>
              <a:t>Tratamiento de las adolescentes embarazadas en el Instituto Nacional de Perinatología</a:t>
            </a:r>
            <a:endParaRPr lang="es-ES" sz="3000" smtClean="0"/>
          </a:p>
          <a:p>
            <a:pPr lvl="1" eaLnBrk="1" hangingPunct="1">
              <a:defRPr/>
            </a:pPr>
            <a:r>
              <a:rPr lang="es-ES" sz="2400" smtClean="0"/>
              <a:t>Acompañamiento psicoterapéutico desde 1986</a:t>
            </a:r>
          </a:p>
          <a:p>
            <a:pPr lvl="1" eaLnBrk="1" hangingPunct="1">
              <a:defRPr/>
            </a:pPr>
            <a:r>
              <a:rPr lang="es-ES" sz="2400" smtClean="0"/>
              <a:t>Inicio de programa multidisciplinario en Jun-98</a:t>
            </a:r>
          </a:p>
          <a:p>
            <a:pPr lvl="1" eaLnBrk="1" hangingPunct="1">
              <a:defRPr/>
            </a:pPr>
            <a:r>
              <a:rPr lang="es-ES" sz="2400" smtClean="0"/>
              <a:t>De 700 pacientes 60% madres solteras</a:t>
            </a:r>
          </a:p>
          <a:p>
            <a:pPr lvl="1" eaLnBrk="1" hangingPunct="1">
              <a:defRPr/>
            </a:pPr>
            <a:r>
              <a:rPr lang="es-ES" sz="2400" smtClean="0"/>
              <a:t>Proporción de Madres Adolescentes (MA) tratadas 23%</a:t>
            </a:r>
          </a:p>
          <a:p>
            <a:pPr lvl="1" eaLnBrk="1" hangingPunct="1">
              <a:defRPr/>
            </a:pPr>
            <a:r>
              <a:rPr lang="es-ES" sz="2400" smtClean="0"/>
              <a:t>De la proporción anterior 15% con menos de 19 años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s-ES" sz="2400" smtClean="0"/>
              <a:t>7.5% menores de 16,  margen de edad de 10 a 17.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s-ES" sz="2400" smtClean="0"/>
              <a:t>La edad no es factor de riesgo y acciones dirigidas a pacientes solo mejoran su salud y la de sus hijos</a:t>
            </a:r>
          </a:p>
          <a:p>
            <a:pPr lvl="1" eaLnBrk="1" hangingPunct="1">
              <a:defRPr/>
            </a:pPr>
            <a:endParaRPr lang="es-E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s-ES" smtClean="0"/>
              <a:t>1990, 30 m adolescentes vs 30 m ‘normales’</a:t>
            </a:r>
          </a:p>
          <a:p>
            <a:pPr lvl="1" eaLnBrk="1" hangingPunct="1">
              <a:defRPr/>
            </a:pPr>
            <a:r>
              <a:rPr lang="es-ES" smtClean="0"/>
              <a:t>Existen factores psicodinámicos y perturbaciones emocionales que intervienen en un embarazo no deseado. Resultados:</a:t>
            </a:r>
          </a:p>
          <a:p>
            <a:pPr lvl="2" eaLnBrk="1" hangingPunct="1">
              <a:defRPr/>
            </a:pPr>
            <a:r>
              <a:rPr lang="es-ES" smtClean="0"/>
              <a:t>Buena identificación psicosexual</a:t>
            </a:r>
          </a:p>
          <a:p>
            <a:pPr lvl="2" eaLnBrk="1" hangingPunct="1">
              <a:defRPr/>
            </a:pPr>
            <a:r>
              <a:rPr lang="es-ES" smtClean="0"/>
              <a:t>Débil donsolidación de la identidad</a:t>
            </a:r>
          </a:p>
          <a:p>
            <a:pPr lvl="2" eaLnBrk="1" hangingPunct="1">
              <a:defRPr/>
            </a:pPr>
            <a:r>
              <a:rPr lang="es-ES" smtClean="0"/>
              <a:t>Angustia a pulsiones internas</a:t>
            </a:r>
          </a:p>
          <a:p>
            <a:pPr lvl="2" eaLnBrk="1" hangingPunct="1">
              <a:defRPr/>
            </a:pPr>
            <a:r>
              <a:rPr lang="es-ES" smtClean="0"/>
              <a:t>Sentimientos de culpa y necesidad imperiosa de dominarla</a:t>
            </a:r>
          </a:p>
          <a:p>
            <a:pPr lvl="2" eaLnBrk="1" hangingPunct="1">
              <a:defRPr/>
            </a:pPr>
            <a:r>
              <a:rPr lang="es-ES" smtClean="0"/>
              <a:t>Conductas sexuales impulsivas por:</a:t>
            </a:r>
          </a:p>
          <a:p>
            <a:pPr lvl="3" eaLnBrk="1" hangingPunct="1">
              <a:defRPr/>
            </a:pPr>
            <a:r>
              <a:rPr lang="es-ES" smtClean="0"/>
              <a:t>Desvalorización, baja autoestima, centro de críticas y prejuicios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mtClean="0"/>
          </a:p>
        </p:txBody>
      </p:sp>
      <p:sp>
        <p:nvSpPr>
          <p:cNvPr id="522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i="1" smtClean="0"/>
              <a:t>Otro estudio</a:t>
            </a:r>
            <a:r>
              <a:rPr lang="es-ES" b="0" i="1" smtClean="0"/>
              <a:t> </a:t>
            </a:r>
            <a:r>
              <a:rPr lang="es-ES" smtClean="0"/>
              <a:t>                  </a:t>
            </a:r>
            <a:r>
              <a:rPr lang="es-ES" sz="2200" smtClean="0"/>
              <a:t>Madres adolescentes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s-ES" b="0" i="1" smtClean="0"/>
              <a:t>más del estudio…</a:t>
            </a:r>
            <a:r>
              <a:rPr lang="es-ES" smtClean="0"/>
              <a:t>               </a:t>
            </a:r>
            <a:r>
              <a:rPr lang="es-ES" sz="2200" smtClean="0"/>
              <a:t>Madres adolescentes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Señales de regresión de las adolescentes</a:t>
            </a:r>
          </a:p>
          <a:p>
            <a:pPr lvl="1" eaLnBrk="1" hangingPunct="1">
              <a:defRPr/>
            </a:pPr>
            <a:r>
              <a:rPr lang="es-ES" smtClean="0"/>
              <a:t>Narcicismo, egocentrismo, infantilismo</a:t>
            </a:r>
          </a:p>
          <a:p>
            <a:pPr lvl="1" eaLnBrk="1" hangingPunct="1">
              <a:defRPr/>
            </a:pPr>
            <a:r>
              <a:rPr lang="es-ES" smtClean="0"/>
              <a:t>Dificultades para soportar el contacto íntimo interpersonal </a:t>
            </a:r>
          </a:p>
          <a:p>
            <a:pPr lvl="1" eaLnBrk="1" hangingPunct="1">
              <a:defRPr/>
            </a:pPr>
            <a:r>
              <a:rPr lang="es-ES" smtClean="0"/>
              <a:t>Necesidades urgentes de tipo oral, dependencia y necesidad de ayuda y protección</a:t>
            </a:r>
          </a:p>
          <a:p>
            <a:pPr lvl="1" eaLnBrk="1" hangingPunct="1">
              <a:defRPr/>
            </a:pPr>
            <a:r>
              <a:rPr lang="es-ES" smtClean="0"/>
              <a:t>Regresión arcaica a conducta del yo</a:t>
            </a:r>
          </a:p>
          <a:p>
            <a:pPr lvl="2" eaLnBrk="1" hangingPunct="1">
              <a:defRPr/>
            </a:pPr>
            <a:r>
              <a:rPr lang="es-ES" smtClean="0"/>
              <a:t>Pensamiento concreto</a:t>
            </a:r>
          </a:p>
          <a:p>
            <a:pPr lvl="2" eaLnBrk="1" hangingPunct="1">
              <a:defRPr/>
            </a:pPr>
            <a:r>
              <a:rPr lang="es-ES" smtClean="0"/>
              <a:t>Dificultad en proceso secundario</a:t>
            </a:r>
          </a:p>
          <a:p>
            <a:pPr lvl="2" eaLnBrk="1" hangingPunct="1">
              <a:defRPr/>
            </a:pPr>
            <a:r>
              <a:rPr lang="es-ES" smtClean="0"/>
              <a:t>Baja en la originalidad</a:t>
            </a:r>
          </a:p>
          <a:p>
            <a:pPr lvl="2" eaLnBrk="1" hangingPunct="1">
              <a:buClr>
                <a:srgbClr val="FF9900"/>
              </a:buClr>
              <a:buFont typeface="Wingdings" pitchFamily="2" charset="2"/>
              <a:buChar char="v"/>
              <a:defRPr/>
            </a:pPr>
            <a:r>
              <a:rPr lang="es-ES" smtClean="0"/>
              <a:t> </a:t>
            </a:r>
            <a:r>
              <a:rPr lang="es-ES" sz="2600" smtClean="0"/>
              <a:t>Innumerables duelos por la adolescencia coartada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s-ES" b="0" i="1" smtClean="0"/>
              <a:t>más del estudio…</a:t>
            </a:r>
            <a:r>
              <a:rPr lang="es-ES" smtClean="0"/>
              <a:t>               </a:t>
            </a:r>
            <a:r>
              <a:rPr lang="es-ES" sz="2200" smtClean="0"/>
              <a:t>Madres adolescentes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/>
              <a:t>12 historias </a:t>
            </a:r>
          </a:p>
          <a:p>
            <a:pPr lvl="1" eaLnBrk="1" hangingPunct="1">
              <a:defRPr/>
            </a:pPr>
            <a:r>
              <a:rPr lang="es-ES" sz="2400" smtClean="0"/>
              <a:t>Correlación entre el deseo de tener un bebé y la evolución del embarazo </a:t>
            </a:r>
          </a:p>
          <a:p>
            <a:pPr lvl="1" eaLnBrk="1" hangingPunct="1">
              <a:defRPr/>
            </a:pPr>
            <a:r>
              <a:rPr lang="es-ES" sz="2400" smtClean="0"/>
              <a:t>8 mostraron su descontento</a:t>
            </a:r>
          </a:p>
          <a:p>
            <a:pPr lvl="2" eaLnBrk="1" hangingPunct="1">
              <a:defRPr/>
            </a:pPr>
            <a:r>
              <a:rPr lang="es-ES" sz="2000" smtClean="0"/>
              <a:t>Rabia inicial y depresión posterior</a:t>
            </a:r>
          </a:p>
          <a:p>
            <a:pPr lvl="1" eaLnBrk="1" hangingPunct="1">
              <a:defRPr/>
            </a:pPr>
            <a:r>
              <a:rPr lang="es-ES" sz="2400" smtClean="0"/>
              <a:t>9 con fantasías conscientes e inconscientes de aborto</a:t>
            </a:r>
          </a:p>
          <a:p>
            <a:pPr lvl="1" eaLnBrk="1" hangingPunct="1">
              <a:defRPr/>
            </a:pPr>
            <a:r>
              <a:rPr lang="es-ES" sz="2400" smtClean="0"/>
              <a:t>4 realizaron intentos de aborto</a:t>
            </a:r>
          </a:p>
          <a:p>
            <a:pPr lvl="1" eaLnBrk="1" hangingPunct="1">
              <a:defRPr/>
            </a:pPr>
            <a:r>
              <a:rPr lang="es-ES" sz="2400" smtClean="0"/>
              <a:t>3 con sueños donde figuraban el aborto</a:t>
            </a:r>
          </a:p>
          <a:p>
            <a:pPr lvl="1" eaLnBrk="1" hangingPunct="1">
              <a:defRPr/>
            </a:pPr>
            <a:r>
              <a:rPr lang="es-ES" sz="2400" smtClean="0"/>
              <a:t>3 de las que aceptaron el embarazo desde el principio las ayudó en la progresión de su desarrollo adolescente</a:t>
            </a:r>
          </a:p>
          <a:p>
            <a:pPr lvl="1" eaLnBrk="1" hangingPunct="1">
              <a:defRPr/>
            </a:pPr>
            <a:r>
              <a:rPr lang="es-ES" sz="2400" smtClean="0"/>
              <a:t>De las 9 mencionadas el vínculo inicial con el bebé era casi nulo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3500" smtClean="0"/>
              <a:t>Elementos psicológicos frecuentes en el hijo de la futura madre adolescente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Levobici muestra importancia de la transmisión transgeneracional y la filiación en la parentalidad</a:t>
            </a:r>
          </a:p>
          <a:p>
            <a:pPr eaLnBrk="1" hangingPunct="1">
              <a:defRPr/>
            </a:pPr>
            <a:r>
              <a:rPr lang="es-ES" smtClean="0"/>
              <a:t>Franquear la etapa clínica provocada por un embarazo actuará a modo de suma o potenciación </a:t>
            </a:r>
          </a:p>
          <a:p>
            <a:pPr eaLnBrk="1" hangingPunct="1">
              <a:defRPr/>
            </a:pP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/>
              <a:t>Aumento de trastornos usuales</a:t>
            </a:r>
          </a:p>
          <a:p>
            <a:pPr eaLnBrk="1" hangingPunct="1">
              <a:defRPr/>
            </a:pPr>
            <a:r>
              <a:rPr lang="es-ES" sz="2800" smtClean="0"/>
              <a:t>Bloqueo del desarrollo</a:t>
            </a:r>
          </a:p>
          <a:p>
            <a:pPr eaLnBrk="1" hangingPunct="1">
              <a:defRPr/>
            </a:pPr>
            <a:r>
              <a:rPr lang="es-ES" sz="2800" smtClean="0"/>
              <a:t>Tendencia defensiva a la regresión </a:t>
            </a:r>
          </a:p>
          <a:p>
            <a:pPr eaLnBrk="1" hangingPunct="1">
              <a:defRPr/>
            </a:pPr>
            <a:r>
              <a:rPr lang="es-ES" sz="2800" smtClean="0"/>
              <a:t>Conductas previas que llevan a: </a:t>
            </a:r>
          </a:p>
          <a:p>
            <a:pPr lvl="1" eaLnBrk="1" hangingPunct="1">
              <a:defRPr/>
            </a:pPr>
            <a:r>
              <a:rPr lang="es-ES" sz="2400" smtClean="0"/>
              <a:t>Disposición narcicista-incapacidad de investir objeto</a:t>
            </a:r>
          </a:p>
          <a:p>
            <a:pPr lvl="1" eaLnBrk="1" hangingPunct="1">
              <a:defRPr/>
            </a:pPr>
            <a:r>
              <a:rPr lang="es-ES" sz="2400" smtClean="0"/>
              <a:t>Potenciación de puntos de fijación pregenitales</a:t>
            </a:r>
          </a:p>
          <a:p>
            <a:pPr lvl="1" eaLnBrk="1" hangingPunct="1">
              <a:defRPr/>
            </a:pPr>
            <a:r>
              <a:rPr lang="es-ES" sz="2400" smtClean="0"/>
              <a:t>Perturbaciones yoicas </a:t>
            </a:r>
          </a:p>
          <a:p>
            <a:pPr lvl="1" eaLnBrk="1" hangingPunct="1">
              <a:defRPr/>
            </a:pPr>
            <a:r>
              <a:rPr lang="es-ES" sz="2400" smtClean="0"/>
              <a:t>Resguardo en etapas evolutivas anteriors</a:t>
            </a:r>
          </a:p>
          <a:p>
            <a:pPr lvl="1" eaLnBrk="1" hangingPunct="1">
              <a:defRPr/>
            </a:pPr>
            <a:r>
              <a:rPr lang="es-ES" sz="2400" smtClean="0"/>
              <a:t>Menor autonomía – mayor dependencia</a:t>
            </a:r>
          </a:p>
          <a:p>
            <a:pPr lvl="1" eaLnBrk="1" hangingPunct="1">
              <a:defRPr/>
            </a:pPr>
            <a:r>
              <a:rPr lang="es-ES" sz="2400" smtClean="0"/>
              <a:t>Manifestaciones superyoicas maladaptativas y primitivas</a:t>
            </a:r>
          </a:p>
          <a:p>
            <a:pPr lvl="1" eaLnBrk="1" hangingPunct="1">
              <a:defRPr/>
            </a:pPr>
            <a:r>
              <a:rPr lang="es-ES" sz="2400" smtClean="0"/>
              <a:t>Fracasos a exigencias de mundo externo</a:t>
            </a:r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Consecuencias asociadas a crisis</a:t>
            </a:r>
          </a:p>
        </p:txBody>
      </p:sp>
      <p:pic>
        <p:nvPicPr>
          <p:cNvPr id="36868" name="Picture 5" descr="bl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5975" y="1196975"/>
            <a:ext cx="2420938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Presentación en pantalla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Madres adolescentes</vt:lpstr>
      <vt:lpstr>Madres adolescentes</vt:lpstr>
      <vt:lpstr>Estadísticas                    Madres adolescentes</vt:lpstr>
      <vt:lpstr>Otro estudio                   Madres adolescentes</vt:lpstr>
      <vt:lpstr>más del estudio…               Madres adolescentes</vt:lpstr>
      <vt:lpstr>más del estudio…               Madres adolescentes</vt:lpstr>
      <vt:lpstr>Elementos psicológicos frecuentes en el hijo de la futura madre adolescente</vt:lpstr>
      <vt:lpstr>Consecuencias asociadas a crisis</vt:lpstr>
      <vt:lpstr>Consecuencias asociadas a crisis</vt:lpstr>
      <vt:lpstr>Rol del padre, del bebé  y entorno familiar</vt:lpstr>
      <vt:lpstr>Caso Tristana</vt:lpstr>
      <vt:lpstr>Caso tristana</vt:lpstr>
      <vt:lpstr>Perspectivas y prevención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</dc:creator>
  <cp:lastModifiedBy>Gabriel</cp:lastModifiedBy>
  <cp:revision>1</cp:revision>
  <dcterms:created xsi:type="dcterms:W3CDTF">2011-08-25T19:01:45Z</dcterms:created>
  <dcterms:modified xsi:type="dcterms:W3CDTF">2011-08-25T19:02:20Z</dcterms:modified>
</cp:coreProperties>
</file>