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56" r:id="rId2"/>
    <p:sldId id="259" r:id="rId3"/>
    <p:sldId id="262" r:id="rId4"/>
    <p:sldId id="294" r:id="rId5"/>
    <p:sldId id="295" r:id="rId6"/>
    <p:sldId id="296" r:id="rId7"/>
    <p:sldId id="297" r:id="rId8"/>
    <p:sldId id="299" r:id="rId9"/>
    <p:sldId id="298" r:id="rId10"/>
    <p:sldId id="260" r:id="rId11"/>
    <p:sldId id="300" r:id="rId12"/>
    <p:sldId id="301" r:id="rId13"/>
    <p:sldId id="318" r:id="rId14"/>
    <p:sldId id="319" r:id="rId15"/>
    <p:sldId id="320" r:id="rId16"/>
    <p:sldId id="302" r:id="rId17"/>
    <p:sldId id="303" r:id="rId18"/>
    <p:sldId id="304" r:id="rId19"/>
    <p:sldId id="286" r:id="rId20"/>
    <p:sldId id="305" r:id="rId21"/>
    <p:sldId id="307" r:id="rId22"/>
    <p:sldId id="309" r:id="rId23"/>
    <p:sldId id="324" r:id="rId24"/>
    <p:sldId id="310" r:id="rId25"/>
    <p:sldId id="311" r:id="rId26"/>
    <p:sldId id="325" r:id="rId27"/>
    <p:sldId id="312" r:id="rId28"/>
    <p:sldId id="326" r:id="rId29"/>
    <p:sldId id="313" r:id="rId30"/>
    <p:sldId id="314" r:id="rId31"/>
    <p:sldId id="322" r:id="rId32"/>
    <p:sldId id="315" r:id="rId33"/>
    <p:sldId id="323" r:id="rId34"/>
    <p:sldId id="316" r:id="rId35"/>
    <p:sldId id="317" r:id="rId36"/>
    <p:sldId id="285" r:id="rId37"/>
    <p:sldId id="257" r:id="rId38"/>
    <p:sldId id="308" r:id="rId39"/>
    <p:sldId id="321" r:id="rId40"/>
    <p:sldId id="258" r:id="rId41"/>
    <p:sldId id="306" r:id="rId42"/>
    <p:sldId id="261" r:id="rId43"/>
    <p:sldId id="293" r:id="rId44"/>
    <p:sldId id="263"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ED8671-325A-4F60-AE4E-74DCE01AC256}" type="datetimeFigureOut">
              <a:rPr lang="es-ES" smtClean="0"/>
              <a:pPr/>
              <a:t>06/05/2011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9C9536-1F0A-4471-BBE0-4F6E6696A17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223032-AF38-449A-9A44-1EDBAFAA5C23}" type="datetimeFigureOut">
              <a:rPr lang="es-ES" smtClean="0"/>
              <a:pPr/>
              <a:t>06/05/2011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3DBC95-2BF7-4C5D-BB21-4D12711CD3A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23032-AF38-449A-9A44-1EDBAFAA5C23}" type="datetimeFigureOut">
              <a:rPr lang="es-ES" smtClean="0"/>
              <a:pPr/>
              <a:t>06/05/2011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DBC95-2BF7-4C5D-BB21-4D12711CD3A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imgres?imgurl=http://www.blogdelaautoescuela.com/blog/wp-content/uploads/2009/11/signos.png&amp;imgrefurl=http://www.blogdelaautoescuela.com/blog/asorbier-ayuda-a-sus-socios-sordos-a-que-obtengan-el-permiso-de-conduci/&amp;usg=__VIGIUE6fOTj2AtFO20kLTsU8SwI=&amp;h=335&amp;w=400&amp;sz=181&amp;hl=es&amp;start=93&amp;zoom=1&amp;um=1&amp;itbs=1&amp;tbnid=4i_WlCWFpoO2vM:&amp;tbnh=104&amp;tbnw=124&amp;prev=/images?q=discapacidad+auditiva&amp;start=80&amp;um=1&amp;hl=es&amp;sa=N&amp;rls=com.microsoft:es-us:IE-SearchBox&amp;rlz=1I7DBMX&amp;ndsp=20&amp;tbs=isch:1&amp;ei=KFh2TbnrNYbB0QGrydChB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www.vidafelizahora.net/images/Hellen_Keller_1.jpg&amp;imgrefurl=http://www.vidafelizahora.net/articulos/elverdaderoamor.php&amp;h=494&amp;w=452&amp;sz=35&amp;tbnid=7J7sJb-EUqXsmM:&amp;tbnh=130&amp;tbnw=119&amp;prev=/search?q=hellen+keller&amp;tbm=isch&amp;tbo=u&amp;zoom=1&amp;q=hellen+keller&amp;usg=__UWwvDp5oiwYh3RvqxVR2RqgJqz4=&amp;sa=X&amp;ei=A2bBTZO-NbPViALBre2IAw&amp;ved=0CCkQ9QEwA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2.bp.blogspot.com/_NmP90ZnXDGY/TGq94S0gYsI/AAAAAAAAAF4/kk33lJ8A85Y/s1600/Discapacidad.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cbi.nlm.nih.gov/pubmed?term=%22Nunes%20R%22%5bAuthor%5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imgres?imgurl=http://3.bp.blogspot.com/_SqqrFLnBE4M/THFdfb8a-oI/AAAAAAAAAOE/tEvnKTTPbf0/s1600/discapacidad.gif&amp;imgrefurl=http://masayudas.blogspot.com/2010/08/subvenciones-de-apoyo-al-movimiento.html&amp;h=241&amp;w=461&amp;sz=6&amp;tbnid=4LuBlCFa7XOsBM:&amp;tbnh=67&amp;tbnw=128&amp;prev=/images?q=discapacidad&amp;zoom=1&amp;q=discapacidad&amp;usg=__2ITk9MjyOFuUljTIboOFMdoZzRc=&amp;sa=X&amp;ei=nVR2TcS6FerB0QGl24DvBg&amp;ved=0CDYQ9QEwBA" TargetMode="External"/><Relationship Id="rId2" Type="http://schemas.openxmlformats.org/officeDocument/2006/relationships/hyperlink" Target="PNS2001-006.pdf"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2.bp.blogspot.com/_NmP90ZnXDGY/TGq94S0gYsI/AAAAAAAAAF4/kk33lJ8A85Y/s1600/Discapacidad.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www.disenoparatodos.com/nav/nav_r4_c22_f7.gif&amp;imgrefurl=http://www.disenoparatodos.com/discapacidad_auditiva.htm&amp;usg=__oOzLHg5eyoKHRKKThDrHglLWprk=&amp;h=118&amp;w=172&amp;sz=2&amp;hl=es&amp;start=3&amp;zoom=1&amp;um=1&amp;itbs=1&amp;tbnid=FIIr753UGJW7LM:&amp;tbnh=69&amp;tbnw=100&amp;prev=/images?q=discapacidad+auditiva&amp;um=1&amp;hl=es&amp;rls=com.microsoft:es-us:IE-SearchBox&amp;rlz=1I7DBMX&amp;tbs=isch:1&amp;ei=j1d2TanrNKSV0QHv_O2jB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Bioética y discapacidad auditiva</a:t>
            </a:r>
            <a:endParaRPr lang="es-ES" dirty="0"/>
          </a:p>
        </p:txBody>
      </p:sp>
      <p:sp>
        <p:nvSpPr>
          <p:cNvPr id="3" name="2 Subtítulo"/>
          <p:cNvSpPr>
            <a:spLocks noGrp="1"/>
          </p:cNvSpPr>
          <p:nvPr>
            <p:ph type="subTitle" idx="1"/>
          </p:nvPr>
        </p:nvSpPr>
        <p:spPr/>
        <p:txBody>
          <a:bodyPr/>
          <a:lstStyle/>
          <a:p>
            <a:r>
              <a:rPr lang="es-MX" dirty="0" smtClean="0"/>
              <a:t>Ma. del Rocío  G. Ramírez Barba</a:t>
            </a:r>
            <a:endParaRPr lang="es-ES" dirty="0"/>
          </a:p>
        </p:txBody>
      </p:sp>
      <p:pic>
        <p:nvPicPr>
          <p:cNvPr id="4" name="3 Imagen" descr="LOGO INR.png"/>
          <p:cNvPicPr>
            <a:picLocks noChangeAspect="1"/>
          </p:cNvPicPr>
          <p:nvPr/>
        </p:nvPicPr>
        <p:blipFill>
          <a:blip r:embed="rId2" cstate="print"/>
          <a:stretch>
            <a:fillRect/>
          </a:stretch>
        </p:blipFill>
        <p:spPr>
          <a:xfrm>
            <a:off x="3995936" y="332656"/>
            <a:ext cx="1080120" cy="1759237"/>
          </a:xfrm>
          <a:prstGeom prst="rect">
            <a:avLst/>
          </a:prstGeom>
        </p:spPr>
      </p:pic>
      <p:pic>
        <p:nvPicPr>
          <p:cNvPr id="5" name="Picture 2" descr="bioeticamexico"/>
          <p:cNvPicPr>
            <a:picLocks noChangeAspect="1" noChangeArrowheads="1"/>
          </p:cNvPicPr>
          <p:nvPr/>
        </p:nvPicPr>
        <p:blipFill>
          <a:blip r:embed="rId3" cstate="print"/>
          <a:srcRect/>
          <a:stretch>
            <a:fillRect/>
          </a:stretch>
        </p:blipFill>
        <p:spPr bwMode="auto">
          <a:xfrm>
            <a:off x="3851275" y="5661249"/>
            <a:ext cx="2360097" cy="8792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Sordo</a:t>
            </a:r>
            <a:endParaRPr lang="es-ES" dirty="0"/>
          </a:p>
        </p:txBody>
      </p:sp>
      <p:sp>
        <p:nvSpPr>
          <p:cNvPr id="3" name="2 Marcador de contenido"/>
          <p:cNvSpPr>
            <a:spLocks noGrp="1"/>
          </p:cNvSpPr>
          <p:nvPr>
            <p:ph idx="1"/>
          </p:nvPr>
        </p:nvSpPr>
        <p:spPr/>
        <p:txBody>
          <a:bodyPr/>
          <a:lstStyle/>
          <a:p>
            <a:r>
              <a:rPr lang="es-MX" dirty="0" smtClean="0"/>
              <a:t>Persona  a la cual el oído no le es funcional ni con el auxiliar auditivo.</a:t>
            </a:r>
          </a:p>
          <a:p>
            <a:endParaRPr lang="es-MX" dirty="0" smtClean="0"/>
          </a:p>
          <a:p>
            <a:r>
              <a:rPr lang="es-MX" dirty="0" smtClean="0"/>
              <a:t>No oye, no habla, un porcentaje no escribe.</a:t>
            </a:r>
          </a:p>
          <a:p>
            <a:endParaRPr lang="es-MX" dirty="0" smtClean="0"/>
          </a:p>
          <a:p>
            <a:r>
              <a:rPr lang="es-MX" dirty="0" smtClean="0"/>
              <a:t>Otro porcentaje utiliza la LSM.</a:t>
            </a:r>
            <a:endParaRPr lang="es-ES" dirty="0" smtClean="0"/>
          </a:p>
          <a:p>
            <a:endParaRPr lang="es-ES" dirty="0"/>
          </a:p>
        </p:txBody>
      </p:sp>
      <p:pic>
        <p:nvPicPr>
          <p:cNvPr id="5" name="4 Imagen" descr="abecedario.gif"/>
          <p:cNvPicPr>
            <a:picLocks noChangeAspect="1"/>
          </p:cNvPicPr>
          <p:nvPr/>
        </p:nvPicPr>
        <p:blipFill>
          <a:blip r:embed="rId2" cstate="print"/>
          <a:stretch>
            <a:fillRect/>
          </a:stretch>
        </p:blipFill>
        <p:spPr>
          <a:xfrm>
            <a:off x="6228184" y="4226319"/>
            <a:ext cx="2084072" cy="26316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1"/>
                </a:solidFill>
              </a:rPr>
              <a:t>Perspectivas sobre las personas  Sordas</a:t>
            </a:r>
            <a:r>
              <a:rPr lang="es-ES" sz="6000" dirty="0" smtClean="0">
                <a:solidFill>
                  <a:schemeClr val="accent2">
                    <a:lumMod val="60000"/>
                    <a:lumOff val="40000"/>
                  </a:schemeClr>
                </a:solidFill>
              </a:rPr>
              <a:t/>
            </a:r>
            <a:br>
              <a:rPr lang="es-ES" sz="6000" dirty="0" smtClean="0">
                <a:solidFill>
                  <a:schemeClr val="accent2">
                    <a:lumMod val="60000"/>
                    <a:lumOff val="40000"/>
                  </a:schemeClr>
                </a:solidFill>
              </a:rPr>
            </a:br>
            <a:endParaRPr lang="es-ES" dirty="0"/>
          </a:p>
        </p:txBody>
      </p:sp>
      <p:sp>
        <p:nvSpPr>
          <p:cNvPr id="3" name="2 Marcador de contenido"/>
          <p:cNvSpPr>
            <a:spLocks noGrp="1"/>
          </p:cNvSpPr>
          <p:nvPr>
            <p:ph idx="1"/>
          </p:nvPr>
        </p:nvSpPr>
        <p:spPr/>
        <p:txBody>
          <a:bodyPr>
            <a:normAutofit fontScale="92500" lnSpcReduction="10000"/>
          </a:bodyPr>
          <a:lstStyle/>
          <a:p>
            <a:pPr>
              <a:defRPr/>
            </a:pPr>
            <a:r>
              <a:rPr lang="es-ES" dirty="0" smtClean="0">
                <a:solidFill>
                  <a:srgbClr val="002060"/>
                </a:solidFill>
                <a:latin typeface="Arial" pitchFamily="34" charset="0"/>
                <a:cs typeface="Arial" pitchFamily="34" charset="0"/>
              </a:rPr>
              <a:t>Un </a:t>
            </a:r>
            <a:r>
              <a:rPr lang="es-ES" b="1" dirty="0" smtClean="0">
                <a:solidFill>
                  <a:srgbClr val="002060"/>
                </a:solidFill>
                <a:latin typeface="Arial" pitchFamily="34" charset="0"/>
                <a:cs typeface="Arial" pitchFamily="34" charset="0"/>
              </a:rPr>
              <a:t>punto de vista clínico</a:t>
            </a:r>
            <a:r>
              <a:rPr lang="es-ES" dirty="0" smtClean="0">
                <a:solidFill>
                  <a:srgbClr val="002060"/>
                </a:solidFill>
                <a:latin typeface="Arial" pitchFamily="34" charset="0"/>
                <a:cs typeface="Arial" pitchFamily="34" charset="0"/>
              </a:rPr>
              <a:t>; la convencional que considera la sordera como una discapacidad, </a:t>
            </a:r>
          </a:p>
          <a:p>
            <a:pPr>
              <a:defRPr/>
            </a:pPr>
            <a:r>
              <a:rPr lang="es-ES" dirty="0" smtClean="0">
                <a:solidFill>
                  <a:srgbClr val="002060"/>
                </a:solidFill>
                <a:latin typeface="Arial" pitchFamily="34" charset="0"/>
                <a:cs typeface="Arial" pitchFamily="34" charset="0"/>
              </a:rPr>
              <a:t>Toma como referencia el déficit de audición y la intervención rehabilitadora integral. </a:t>
            </a:r>
          </a:p>
          <a:p>
            <a:pPr>
              <a:defRPr/>
            </a:pPr>
            <a:endParaRPr lang="es-ES" dirty="0" smtClean="0">
              <a:solidFill>
                <a:srgbClr val="002060"/>
              </a:solidFill>
              <a:latin typeface="Arial" pitchFamily="34" charset="0"/>
              <a:cs typeface="Arial" pitchFamily="34" charset="0"/>
            </a:endParaRPr>
          </a:p>
          <a:p>
            <a:pPr>
              <a:defRPr/>
            </a:pPr>
            <a:r>
              <a:rPr lang="es-ES" dirty="0" smtClean="0">
                <a:solidFill>
                  <a:srgbClr val="002060"/>
                </a:solidFill>
                <a:latin typeface="Arial" pitchFamily="34" charset="0"/>
                <a:cs typeface="Arial" pitchFamily="34" charset="0"/>
              </a:rPr>
              <a:t> Un </a:t>
            </a:r>
            <a:r>
              <a:rPr lang="es-ES" b="1" dirty="0" smtClean="0">
                <a:solidFill>
                  <a:srgbClr val="002060"/>
                </a:solidFill>
                <a:latin typeface="Arial" pitchFamily="34" charset="0"/>
                <a:cs typeface="Arial" pitchFamily="34" charset="0"/>
              </a:rPr>
              <a:t>punto de vista sociocultural</a:t>
            </a:r>
            <a:r>
              <a:rPr lang="es-ES" dirty="0" smtClean="0">
                <a:solidFill>
                  <a:srgbClr val="002060"/>
                </a:solidFill>
                <a:latin typeface="Arial" pitchFamily="34" charset="0"/>
                <a:cs typeface="Arial" pitchFamily="34" charset="0"/>
              </a:rPr>
              <a:t>, que considera a las personas sordas como un grupo social minoritario, con una lengua, una historia y una cultura propia.  </a:t>
            </a:r>
          </a:p>
          <a:p>
            <a:endParaRPr lang="es-ES" dirty="0"/>
          </a:p>
        </p:txBody>
      </p:sp>
      <p:pic>
        <p:nvPicPr>
          <p:cNvPr id="4" name="Picture 5" descr="http://t2.gstatic.com/images?q=tbn:ANd9GcTaXsG8H9Xd09JUK3dko7JVd9Aq_dG4Zupy0AUA3yv3KKQVGT78UzxRgg">
            <a:hlinkClick r:id="rId2"/>
          </p:cNvPr>
          <p:cNvPicPr>
            <a:picLocks noChangeAspect="1" noChangeArrowheads="1"/>
          </p:cNvPicPr>
          <p:nvPr/>
        </p:nvPicPr>
        <p:blipFill>
          <a:blip r:embed="rId3" cstate="print"/>
          <a:srcRect/>
          <a:stretch>
            <a:fillRect/>
          </a:stretch>
        </p:blipFill>
        <p:spPr bwMode="auto">
          <a:xfrm>
            <a:off x="251520" y="476672"/>
            <a:ext cx="1181100" cy="990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dirty="0" smtClean="0">
                <a:solidFill>
                  <a:schemeClr val="accent1"/>
                </a:solidFill>
                <a:latin typeface="Arial" charset="0"/>
                <a:cs typeface="Arial" charset="0"/>
              </a:rPr>
              <a:t>Ser  Sordo es  más que un diagnóstico médico,  posee una dimensión cultural</a:t>
            </a:r>
            <a:endParaRPr lang="es-ES" sz="3600" dirty="0"/>
          </a:p>
        </p:txBody>
      </p:sp>
      <p:sp>
        <p:nvSpPr>
          <p:cNvPr id="3" name="2 Marcador de contenido"/>
          <p:cNvSpPr>
            <a:spLocks noGrp="1"/>
          </p:cNvSpPr>
          <p:nvPr>
            <p:ph idx="1"/>
          </p:nvPr>
        </p:nvSpPr>
        <p:spPr/>
        <p:txBody>
          <a:bodyPr/>
          <a:lstStyle/>
          <a:p>
            <a:r>
              <a:rPr lang="en-US" b="1" dirty="0" smtClean="0">
                <a:solidFill>
                  <a:srgbClr val="002060"/>
                </a:solidFill>
              </a:rPr>
              <a:t>Sordo:</a:t>
            </a:r>
            <a:r>
              <a:rPr lang="en-US" dirty="0" smtClean="0">
                <a:solidFill>
                  <a:schemeClr val="accent1"/>
                </a:solidFill>
              </a:rPr>
              <a:t> Se </a:t>
            </a:r>
            <a:r>
              <a:rPr lang="en-US" dirty="0" err="1" smtClean="0">
                <a:solidFill>
                  <a:schemeClr val="accent1"/>
                </a:solidFill>
              </a:rPr>
              <a:t>utiliza</a:t>
            </a:r>
            <a:r>
              <a:rPr lang="en-US" dirty="0" smtClean="0">
                <a:solidFill>
                  <a:schemeClr val="accent1"/>
                </a:solidFill>
              </a:rPr>
              <a:t> </a:t>
            </a:r>
            <a:r>
              <a:rPr lang="en-US" dirty="0" err="1" smtClean="0">
                <a:solidFill>
                  <a:schemeClr val="accent1"/>
                </a:solidFill>
              </a:rPr>
              <a:t>como</a:t>
            </a:r>
            <a:r>
              <a:rPr lang="en-US" dirty="0" smtClean="0">
                <a:solidFill>
                  <a:schemeClr val="accent1"/>
                </a:solidFill>
              </a:rPr>
              <a:t> </a:t>
            </a:r>
            <a:r>
              <a:rPr lang="en-US" dirty="0" err="1" smtClean="0">
                <a:solidFill>
                  <a:srgbClr val="0070C0"/>
                </a:solidFill>
              </a:rPr>
              <a:t>una</a:t>
            </a:r>
            <a:r>
              <a:rPr lang="en-US" dirty="0" smtClean="0">
                <a:solidFill>
                  <a:srgbClr val="0070C0"/>
                </a:solidFill>
              </a:rPr>
              <a:t> </a:t>
            </a:r>
            <a:r>
              <a:rPr lang="en-US" dirty="0" err="1" smtClean="0">
                <a:solidFill>
                  <a:srgbClr val="0070C0"/>
                </a:solidFill>
              </a:rPr>
              <a:t>representación</a:t>
            </a:r>
            <a:r>
              <a:rPr lang="en-US" dirty="0" smtClean="0">
                <a:solidFill>
                  <a:srgbClr val="0070C0"/>
                </a:solidFill>
              </a:rPr>
              <a:t> social ,</a:t>
            </a:r>
            <a:r>
              <a:rPr lang="en-US" b="1" dirty="0" smtClean="0">
                <a:solidFill>
                  <a:srgbClr val="0070C0"/>
                </a:solidFill>
              </a:rPr>
              <a:t> </a:t>
            </a:r>
            <a:r>
              <a:rPr lang="en-US" dirty="0" err="1" smtClean="0">
                <a:solidFill>
                  <a:srgbClr val="0070C0"/>
                </a:solidFill>
              </a:rPr>
              <a:t>miembro</a:t>
            </a:r>
            <a:r>
              <a:rPr lang="en-US" dirty="0" smtClean="0">
                <a:solidFill>
                  <a:srgbClr val="0070C0"/>
                </a:solidFill>
              </a:rPr>
              <a:t> de la </a:t>
            </a:r>
            <a:r>
              <a:rPr lang="en-US" dirty="0" err="1" smtClean="0">
                <a:solidFill>
                  <a:srgbClr val="0070C0"/>
                </a:solidFill>
              </a:rPr>
              <a:t>comunidad</a:t>
            </a:r>
            <a:r>
              <a:rPr lang="en-US" dirty="0" smtClean="0">
                <a:solidFill>
                  <a:srgbClr val="0070C0"/>
                </a:solidFill>
              </a:rPr>
              <a:t> </a:t>
            </a:r>
            <a:r>
              <a:rPr lang="en-US" dirty="0" err="1" smtClean="0">
                <a:solidFill>
                  <a:srgbClr val="0070C0"/>
                </a:solidFill>
              </a:rPr>
              <a:t>sorda</a:t>
            </a:r>
            <a:r>
              <a:rPr lang="en-US" dirty="0" smtClean="0">
                <a:solidFill>
                  <a:srgbClr val="0070C0"/>
                </a:solidFill>
              </a:rPr>
              <a:t>,</a:t>
            </a:r>
            <a:r>
              <a:rPr lang="es-MX" b="1" dirty="0" smtClean="0">
                <a:solidFill>
                  <a:schemeClr val="tx2"/>
                </a:solidFill>
                <a:latin typeface="Arial" charset="0"/>
                <a:cs typeface="Arial" charset="0"/>
              </a:rPr>
              <a:t>cuyo eje es la Lengua de Señas , estableciendo una identidad socio cultural y vínculos de pertenencia</a:t>
            </a:r>
          </a:p>
          <a:p>
            <a:endParaRPr lang="en-US" dirty="0" smtClean="0">
              <a:solidFill>
                <a:srgbClr val="0070C0"/>
              </a:solidFill>
            </a:endParaRPr>
          </a:p>
          <a:p>
            <a:r>
              <a:rPr lang="en-US" b="1" dirty="0" err="1" smtClean="0">
                <a:solidFill>
                  <a:srgbClr val="002060"/>
                </a:solidFill>
              </a:rPr>
              <a:t>sordo:</a:t>
            </a:r>
            <a:r>
              <a:rPr lang="en-US" i="1" dirty="0" err="1" smtClean="0">
                <a:solidFill>
                  <a:srgbClr val="0070C0"/>
                </a:solidFill>
              </a:rPr>
              <a:t>Se</a:t>
            </a:r>
            <a:r>
              <a:rPr lang="en-US" i="1" dirty="0" smtClean="0">
                <a:solidFill>
                  <a:srgbClr val="0070C0"/>
                </a:solidFill>
              </a:rPr>
              <a:t> </a:t>
            </a:r>
            <a:r>
              <a:rPr lang="en-US" i="1" dirty="0" err="1" smtClean="0">
                <a:solidFill>
                  <a:srgbClr val="0070C0"/>
                </a:solidFill>
              </a:rPr>
              <a:t>utiliza</a:t>
            </a:r>
            <a:r>
              <a:rPr lang="en-US" i="1" dirty="0" smtClean="0">
                <a:solidFill>
                  <a:srgbClr val="0070C0"/>
                </a:solidFill>
              </a:rPr>
              <a:t>  </a:t>
            </a:r>
            <a:r>
              <a:rPr lang="en-US" i="1" dirty="0" err="1" smtClean="0">
                <a:solidFill>
                  <a:srgbClr val="0070C0"/>
                </a:solidFill>
              </a:rPr>
              <a:t>para</a:t>
            </a:r>
            <a:r>
              <a:rPr lang="en-US" i="1" dirty="0" smtClean="0">
                <a:solidFill>
                  <a:srgbClr val="0070C0"/>
                </a:solidFill>
              </a:rPr>
              <a:t> </a:t>
            </a:r>
            <a:r>
              <a:rPr lang="en-US" i="1" dirty="0" err="1" smtClean="0">
                <a:solidFill>
                  <a:srgbClr val="0070C0"/>
                </a:solidFill>
              </a:rPr>
              <a:t>designar</a:t>
            </a:r>
            <a:r>
              <a:rPr lang="en-US" i="1" dirty="0" smtClean="0">
                <a:solidFill>
                  <a:srgbClr val="0070C0"/>
                </a:solidFill>
              </a:rPr>
              <a:t> a </a:t>
            </a:r>
            <a:r>
              <a:rPr lang="en-US" i="1" dirty="0" err="1" smtClean="0">
                <a:solidFill>
                  <a:srgbClr val="0070C0"/>
                </a:solidFill>
              </a:rPr>
              <a:t>una</a:t>
            </a:r>
            <a:r>
              <a:rPr lang="en-US" i="1" dirty="0" smtClean="0">
                <a:solidFill>
                  <a:srgbClr val="0070C0"/>
                </a:solidFill>
              </a:rPr>
              <a:t> persona con  </a:t>
            </a:r>
            <a:r>
              <a:rPr lang="en-US" i="1" dirty="0" err="1" smtClean="0">
                <a:solidFill>
                  <a:srgbClr val="0070C0"/>
                </a:solidFill>
              </a:rPr>
              <a:t>sordera</a:t>
            </a:r>
            <a:r>
              <a:rPr lang="en-US" i="1" dirty="0" smtClean="0">
                <a:solidFill>
                  <a:srgbClr val="0070C0"/>
                </a:solidFill>
              </a:rPr>
              <a:t>.</a:t>
            </a:r>
            <a:endParaRPr lang="es-ES" b="1" dirty="0" smtClean="0">
              <a:solidFill>
                <a:srgbClr val="0070C0"/>
              </a:solidFill>
            </a:endParaRPr>
          </a:p>
          <a:p>
            <a:endParaRPr lang="es-ES" dirty="0"/>
          </a:p>
        </p:txBody>
      </p:sp>
      <p:pic>
        <p:nvPicPr>
          <p:cNvPr id="4" name="7 Imagen" descr="lsm bioeti.bmp"/>
          <p:cNvPicPr>
            <a:picLocks noChangeAspect="1"/>
          </p:cNvPicPr>
          <p:nvPr/>
        </p:nvPicPr>
        <p:blipFill>
          <a:blip r:embed="rId2" cstate="print"/>
          <a:srcRect/>
          <a:stretch>
            <a:fillRect/>
          </a:stretch>
        </p:blipFill>
        <p:spPr bwMode="auto">
          <a:xfrm>
            <a:off x="7092280" y="5301208"/>
            <a:ext cx="1871663" cy="14033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fontScale="85000" lnSpcReduction="20000"/>
          </a:bodyPr>
          <a:lstStyle/>
          <a:p>
            <a:r>
              <a:rPr lang="es-ES" dirty="0" smtClean="0"/>
              <a:t>Algunos han llegado a opinar que si se diagnosticara antes del nacimiento que el hijo por nacer fuera oyente optarían por un aborto, existiendo el consenso general de que el uso de la tecnología genética reducirá el número de niños que nacen sordos, lo que piensan tendrá un efecto negativo en la supervivencia de su comunidad. Otros individuos con discapacidad auditiva opinan de forma totalmente diferente y prefieren que sus hijos fueran oyentes, y en el caso de que fueran sordos la pérdida auditiva no justificaría la interrupción del embarazo.</a:t>
            </a:r>
          </a:p>
          <a:p>
            <a:r>
              <a:rPr lang="es-ES" dirty="0" smtClean="0"/>
              <a:t> Los principios del asesoramiento genético están basados en la idea central de la bioética: el respeto a la vida, que incluye también el respeto a la diversidad de la vida, la no discriminación.</a:t>
            </a:r>
            <a:endParaRPr lang="es-ES" dirty="0"/>
          </a:p>
        </p:txBody>
      </p:sp>
      <p:pic>
        <p:nvPicPr>
          <p:cNvPr id="4" name="3 Imagen" descr="eexpo6.jpg"/>
          <p:cNvPicPr>
            <a:picLocks noChangeAspect="1"/>
          </p:cNvPicPr>
          <p:nvPr/>
        </p:nvPicPr>
        <p:blipFill>
          <a:blip r:embed="rId2" cstate="print"/>
          <a:stretch>
            <a:fillRect/>
          </a:stretch>
        </p:blipFill>
        <p:spPr>
          <a:xfrm>
            <a:off x="7380312" y="5733256"/>
            <a:ext cx="648072" cy="7455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65515"/>
          </a:xfrm>
        </p:spPr>
        <p:txBody>
          <a:bodyPr>
            <a:normAutofit fontScale="85000" lnSpcReduction="10000"/>
          </a:bodyPr>
          <a:lstStyle/>
          <a:p>
            <a:pPr algn="just">
              <a:buNone/>
            </a:pPr>
            <a:r>
              <a:rPr lang="es-ES" dirty="0" smtClean="0"/>
              <a:t>Las personas oyentes y sordas tienen distintas opiniones sobre el déficit auditivo. Los sordos lo ven desde una perspectiva cultural o social, representando una condición para entender y preservar, opuesta a la visión de los oyentes relativa a la sordera, quienes piensan que, como enfermedad, debe ser prevenida, tratada y curada. Los miembros de la comunidad cultural de sordos tienen gran sentido de pertenencia a su grupo. Esto ha sido claramente demostrado en la resistencia a los implantes cocleares. Debido a la tendencia de los movimientos eugenistas del pasado a erradicar la cultura de los sordos, muchas comunidades de discapacitados auditivos en diversos países ven a la genética con gran desconfianza. </a:t>
            </a:r>
            <a:endParaRPr lang="es-ES" dirty="0"/>
          </a:p>
        </p:txBody>
      </p:sp>
      <p:pic>
        <p:nvPicPr>
          <p:cNvPr id="4" name="3 Imagen" descr="expo1.jpg"/>
          <p:cNvPicPr>
            <a:picLocks noChangeAspect="1"/>
          </p:cNvPicPr>
          <p:nvPr/>
        </p:nvPicPr>
        <p:blipFill>
          <a:blip r:embed="rId2" cstate="print"/>
          <a:stretch>
            <a:fillRect/>
          </a:stretch>
        </p:blipFill>
        <p:spPr>
          <a:xfrm>
            <a:off x="6876256" y="5229200"/>
            <a:ext cx="1080120" cy="13903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dirty="0" smtClean="0"/>
              <a:t>Es importante tomar en cuenta los intereses sociales de la comunidad de los sordos y los dilemas éticos que puede generar los nuevos avances tecnológicos, especialmente en lo relativo a su aplicación al diagnóstico prenatal, para conocer lo que se considera en el límite de lo admisible.</a:t>
            </a:r>
            <a:endParaRPr lang="es-ES" dirty="0"/>
          </a:p>
        </p:txBody>
      </p:sp>
      <p:pic>
        <p:nvPicPr>
          <p:cNvPr id="4" name="3 Imagen" descr="expo2.jpg"/>
          <p:cNvPicPr>
            <a:picLocks noChangeAspect="1"/>
          </p:cNvPicPr>
          <p:nvPr/>
        </p:nvPicPr>
        <p:blipFill>
          <a:blip r:embed="rId2" cstate="print"/>
          <a:stretch>
            <a:fillRect/>
          </a:stretch>
        </p:blipFill>
        <p:spPr>
          <a:xfrm>
            <a:off x="4788024" y="4888092"/>
            <a:ext cx="1944216" cy="12905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chemeClr val="tx2"/>
                </a:solidFill>
              </a:rPr>
              <a:t>Interacciones posibles de las personas sordas</a:t>
            </a:r>
            <a:endParaRPr lang="es-ES" dirty="0"/>
          </a:p>
        </p:txBody>
      </p:sp>
      <p:graphicFrame>
        <p:nvGraphicFramePr>
          <p:cNvPr id="6" name="5 Marcador de contenido"/>
          <p:cNvGraphicFramePr>
            <a:graphicFrameLocks noGrp="1"/>
          </p:cNvGraphicFramePr>
          <p:nvPr>
            <p:ph idx="1"/>
          </p:nvPr>
        </p:nvGraphicFramePr>
        <p:xfrm>
          <a:off x="457200" y="1600200"/>
          <a:ext cx="7211144" cy="3629001"/>
        </p:xfrm>
        <a:graphic>
          <a:graphicData uri="http://schemas.openxmlformats.org/drawingml/2006/table">
            <a:tbl>
              <a:tblPr firstRow="1" bandRow="1">
                <a:tableStyleId>{5C22544A-7EE6-4342-B048-85BDC9FD1C3A}</a:tableStyleId>
              </a:tblPr>
              <a:tblGrid>
                <a:gridCol w="2057400"/>
                <a:gridCol w="2057400"/>
                <a:gridCol w="3096344"/>
              </a:tblGrid>
              <a:tr h="120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smtClean="0"/>
                        <a:t>Padres oyentes</a:t>
                      </a:r>
                      <a:endParaRPr lang="es-MX" sz="2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smtClean="0"/>
                        <a:t>Padres Sordos</a:t>
                      </a:r>
                      <a:endParaRPr lang="es-MX" sz="2400" dirty="0" smtClean="0"/>
                    </a:p>
                  </a:txBody>
                  <a:tcPr/>
                </a:tc>
                <a:tc>
                  <a:txBody>
                    <a:bodyPr/>
                    <a:lstStyle/>
                    <a:p>
                      <a:pPr lvl="0" algn="ctr"/>
                      <a:r>
                        <a:rPr lang="es-ES" sz="2400" dirty="0" smtClean="0"/>
                        <a:t>Padres sordos</a:t>
                      </a:r>
                      <a:endParaRPr lang="es-MX" sz="2400" dirty="0"/>
                    </a:p>
                  </a:txBody>
                  <a:tcPr/>
                </a:tc>
              </a:tr>
              <a:tr h="1209667">
                <a:tc>
                  <a:txBody>
                    <a:bodyPr/>
                    <a:lstStyle/>
                    <a:p>
                      <a:pPr lvl="0" algn="ctr"/>
                      <a:r>
                        <a:rPr lang="es-ES" sz="2400" dirty="0" smtClean="0"/>
                        <a:t>Hijos sordos</a:t>
                      </a:r>
                    </a:p>
                    <a:p>
                      <a:pPr lvl="0" algn="ctr"/>
                      <a:r>
                        <a:rPr lang="es-ES" sz="2400" dirty="0" smtClean="0"/>
                        <a:t>90%</a:t>
                      </a:r>
                      <a:endParaRPr lang="es-MX" sz="2400" dirty="0" smtClean="0"/>
                    </a:p>
                  </a:txBody>
                  <a:tcPr/>
                </a:tc>
                <a:tc>
                  <a:txBody>
                    <a:bodyPr/>
                    <a:lstStyle/>
                    <a:p>
                      <a:pPr lvl="0" algn="ctr"/>
                      <a:r>
                        <a:rPr lang="es-ES" sz="2400" dirty="0" smtClean="0"/>
                        <a:t>Hijos sordos </a:t>
                      </a:r>
                    </a:p>
                    <a:p>
                      <a:pPr lvl="0" algn="ctr"/>
                      <a:r>
                        <a:rPr lang="es-ES" sz="2400" dirty="0" smtClean="0"/>
                        <a:t>10%</a:t>
                      </a:r>
                      <a:endParaRPr lang="es-MX" sz="2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smtClean="0"/>
                        <a:t>Hijos oyentes  95%</a:t>
                      </a:r>
                      <a:endParaRPr lang="es-MX" sz="2400" dirty="0" smtClean="0"/>
                    </a:p>
                  </a:txBody>
                  <a:tcPr/>
                </a:tc>
              </a:tr>
              <a:tr h="1209667">
                <a:tc>
                  <a:txBody>
                    <a:bodyPr/>
                    <a:lstStyle/>
                    <a:p>
                      <a:pPr lvl="0" algn="ctr"/>
                      <a:r>
                        <a:rPr lang="es-ES" sz="2400" dirty="0" smtClean="0"/>
                        <a:t>Mundo oyente</a:t>
                      </a:r>
                      <a:endParaRPr lang="es-MX"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smtClean="0">
                          <a:solidFill>
                            <a:schemeClr val="accent1"/>
                          </a:solidFill>
                        </a:rPr>
                        <a:t>Comunidad Sorda</a:t>
                      </a:r>
                      <a:endParaRPr lang="es-MX" sz="2400" dirty="0" smtClean="0">
                        <a:solidFill>
                          <a:schemeClr val="accent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smtClean="0"/>
                        <a:t>Comunidad sorda  u Oyente</a:t>
                      </a:r>
                      <a:endParaRPr lang="es-MX" sz="2400" dirty="0" smtClean="0"/>
                    </a:p>
                  </a:txBody>
                  <a:tcPr/>
                </a:tc>
              </a:tr>
            </a:tbl>
          </a:graphicData>
        </a:graphic>
      </p:graphicFrame>
      <p:pic>
        <p:nvPicPr>
          <p:cNvPr id="8" name="7 Imagen" descr="imagen manos arcoiris.jpg"/>
          <p:cNvPicPr>
            <a:picLocks noChangeAspect="1"/>
          </p:cNvPicPr>
          <p:nvPr/>
        </p:nvPicPr>
        <p:blipFill>
          <a:blip r:embed="rId2" cstate="print"/>
          <a:stretch>
            <a:fillRect/>
          </a:stretch>
        </p:blipFill>
        <p:spPr>
          <a:xfrm>
            <a:off x="3708400" y="5084763"/>
            <a:ext cx="1800225" cy="13366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nos da la audición?</a:t>
            </a:r>
            <a:endParaRPr lang="es-ES" dirty="0"/>
          </a:p>
        </p:txBody>
      </p:sp>
      <p:sp>
        <p:nvSpPr>
          <p:cNvPr id="3" name="2 Marcador de contenido"/>
          <p:cNvSpPr>
            <a:spLocks noGrp="1"/>
          </p:cNvSpPr>
          <p:nvPr>
            <p:ph idx="1"/>
          </p:nvPr>
        </p:nvSpPr>
        <p:spPr>
          <a:xfrm>
            <a:off x="457200" y="1124744"/>
            <a:ext cx="8229600" cy="5001419"/>
          </a:xfrm>
        </p:spPr>
        <p:txBody>
          <a:bodyPr/>
          <a:lstStyle/>
          <a:p>
            <a:pPr>
              <a:buNone/>
            </a:pPr>
            <a:r>
              <a:rPr lang="es-MX" dirty="0" smtClean="0"/>
              <a:t>Comunicación</a:t>
            </a:r>
            <a:endParaRPr lang="es-ES" dirty="0"/>
          </a:p>
        </p:txBody>
      </p:sp>
      <p:pic>
        <p:nvPicPr>
          <p:cNvPr id="4" name="Picture 11" descr="C:\Documents and Settings\mrramirez\Configuración local\Archivos temporales de Internet\Content.IE5\YWAZHGMH\MC900432681[1].png"/>
          <p:cNvPicPr>
            <a:picLocks noChangeAspect="1" noChangeArrowheads="1"/>
          </p:cNvPicPr>
          <p:nvPr/>
        </p:nvPicPr>
        <p:blipFill>
          <a:blip r:embed="rId2" cstate="print"/>
          <a:srcRect/>
          <a:stretch>
            <a:fillRect/>
          </a:stretch>
        </p:blipFill>
        <p:spPr bwMode="auto">
          <a:xfrm>
            <a:off x="3779912" y="2276872"/>
            <a:ext cx="1142857" cy="1142857"/>
          </a:xfrm>
          <a:prstGeom prst="rect">
            <a:avLst/>
          </a:prstGeom>
          <a:noFill/>
        </p:spPr>
      </p:pic>
      <p:pic>
        <p:nvPicPr>
          <p:cNvPr id="5" name="Picture 10" descr="C:\Documents and Settings\mrramirez\Mis documentos\Mis imágenes\Galería multimedia de Microsoft\j0336332.gif"/>
          <p:cNvPicPr>
            <a:picLocks noChangeAspect="1" noChangeArrowheads="1" noCrop="1"/>
          </p:cNvPicPr>
          <p:nvPr/>
        </p:nvPicPr>
        <p:blipFill>
          <a:blip r:embed="rId3" cstate="print"/>
          <a:srcRect/>
          <a:stretch>
            <a:fillRect/>
          </a:stretch>
        </p:blipFill>
        <p:spPr bwMode="auto">
          <a:xfrm>
            <a:off x="1331639" y="3140968"/>
            <a:ext cx="1632181" cy="1399013"/>
          </a:xfrm>
          <a:prstGeom prst="rect">
            <a:avLst/>
          </a:prstGeom>
          <a:noFill/>
        </p:spPr>
      </p:pic>
      <p:pic>
        <p:nvPicPr>
          <p:cNvPr id="6" name="Picture 9" descr="C:\Documents and Settings\mrramirez\Mis documentos\Mis imágenes\Galería multimedia de Microsoft\j0336333.gif"/>
          <p:cNvPicPr>
            <a:picLocks noChangeAspect="1" noChangeArrowheads="1" noCrop="1"/>
          </p:cNvPicPr>
          <p:nvPr/>
        </p:nvPicPr>
        <p:blipFill>
          <a:blip r:embed="rId4" cstate="print"/>
          <a:srcRect/>
          <a:stretch>
            <a:fillRect/>
          </a:stretch>
        </p:blipFill>
        <p:spPr bwMode="auto">
          <a:xfrm>
            <a:off x="6444208" y="2996952"/>
            <a:ext cx="1800737" cy="1616571"/>
          </a:xfrm>
          <a:prstGeom prst="rect">
            <a:avLst/>
          </a:prstGeom>
          <a:noFill/>
        </p:spPr>
      </p:pic>
      <p:sp>
        <p:nvSpPr>
          <p:cNvPr id="7" name="6 Rectángulo"/>
          <p:cNvSpPr/>
          <p:nvPr/>
        </p:nvSpPr>
        <p:spPr>
          <a:xfrm>
            <a:off x="1475656" y="5445224"/>
            <a:ext cx="1007007" cy="369332"/>
          </a:xfrm>
          <a:prstGeom prst="rect">
            <a:avLst/>
          </a:prstGeom>
        </p:spPr>
        <p:txBody>
          <a:bodyPr wrap="none">
            <a:spAutoFit/>
          </a:bodyPr>
          <a:lstStyle/>
          <a:p>
            <a:r>
              <a:rPr lang="es-MX" b="1" dirty="0" smtClean="0"/>
              <a:t>EMISOR </a:t>
            </a:r>
            <a:endParaRPr lang="es-ES" b="1" dirty="0"/>
          </a:p>
        </p:txBody>
      </p:sp>
      <p:sp>
        <p:nvSpPr>
          <p:cNvPr id="8" name="7 Rectángulo"/>
          <p:cNvSpPr/>
          <p:nvPr/>
        </p:nvSpPr>
        <p:spPr>
          <a:xfrm>
            <a:off x="3923928" y="5157192"/>
            <a:ext cx="1089081" cy="369332"/>
          </a:xfrm>
          <a:prstGeom prst="rect">
            <a:avLst/>
          </a:prstGeom>
        </p:spPr>
        <p:txBody>
          <a:bodyPr wrap="none">
            <a:spAutoFit/>
          </a:bodyPr>
          <a:lstStyle/>
          <a:p>
            <a:r>
              <a:rPr lang="es-MX" b="1" dirty="0" smtClean="0"/>
              <a:t>MENSAJE</a:t>
            </a:r>
            <a:endParaRPr lang="es-ES" b="1" dirty="0"/>
          </a:p>
        </p:txBody>
      </p:sp>
      <p:sp>
        <p:nvSpPr>
          <p:cNvPr id="9" name="8 Rectángulo"/>
          <p:cNvSpPr/>
          <p:nvPr/>
        </p:nvSpPr>
        <p:spPr>
          <a:xfrm>
            <a:off x="6732240" y="5373216"/>
            <a:ext cx="1173013" cy="369332"/>
          </a:xfrm>
          <a:prstGeom prst="rect">
            <a:avLst/>
          </a:prstGeom>
        </p:spPr>
        <p:txBody>
          <a:bodyPr wrap="none">
            <a:spAutoFit/>
          </a:bodyPr>
          <a:lstStyle/>
          <a:p>
            <a:r>
              <a:rPr lang="es-MX" b="1" dirty="0" smtClean="0"/>
              <a:t>RECEPTOR</a:t>
            </a:r>
            <a:endParaRPr lang="es-ES" b="1" dirty="0"/>
          </a:p>
        </p:txBody>
      </p:sp>
      <p:cxnSp>
        <p:nvCxnSpPr>
          <p:cNvPr id="10" name="9 Conector recto"/>
          <p:cNvCxnSpPr/>
          <p:nvPr/>
        </p:nvCxnSpPr>
        <p:spPr>
          <a:xfrm rot="5400000">
            <a:off x="1799692" y="274492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1979712" y="2564904"/>
            <a:ext cx="12241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10800000">
            <a:off x="6156176" y="2132856"/>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7093074" y="2564110"/>
            <a:ext cx="8640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10800000">
            <a:off x="1547664" y="5805264"/>
            <a:ext cx="7920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6876256" y="587727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0800000">
            <a:off x="5868144" y="6093296"/>
            <a:ext cx="12241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nos da la audición?</a:t>
            </a:r>
            <a:endParaRPr lang="es-ES" dirty="0"/>
          </a:p>
        </p:txBody>
      </p:sp>
      <p:sp>
        <p:nvSpPr>
          <p:cNvPr id="3" name="2 Marcador de contenido"/>
          <p:cNvSpPr>
            <a:spLocks noGrp="1"/>
          </p:cNvSpPr>
          <p:nvPr>
            <p:ph idx="1"/>
          </p:nvPr>
        </p:nvSpPr>
        <p:spPr/>
        <p:txBody>
          <a:bodyPr>
            <a:normAutofit lnSpcReduction="10000"/>
          </a:bodyPr>
          <a:lstStyle/>
          <a:p>
            <a:r>
              <a:rPr lang="es-MX" dirty="0" smtClean="0"/>
              <a:t>Pensamiento Flexible </a:t>
            </a:r>
          </a:p>
          <a:p>
            <a:r>
              <a:rPr lang="es-MX" dirty="0" smtClean="0"/>
              <a:t>Información del mundo</a:t>
            </a:r>
          </a:p>
          <a:p>
            <a:r>
              <a:rPr lang="es-MX" dirty="0" smtClean="0"/>
              <a:t>Identidad</a:t>
            </a:r>
          </a:p>
          <a:p>
            <a:r>
              <a:rPr lang="es-MX" dirty="0" smtClean="0"/>
              <a:t>Cultura</a:t>
            </a:r>
          </a:p>
          <a:p>
            <a:r>
              <a:rPr lang="es-MX" dirty="0" smtClean="0"/>
              <a:t>Estar en contacto con las emociones de los demás</a:t>
            </a:r>
          </a:p>
          <a:p>
            <a:r>
              <a:rPr lang="es-MX" dirty="0" smtClean="0"/>
              <a:t>Acceso a conceptos</a:t>
            </a:r>
          </a:p>
          <a:p>
            <a:r>
              <a:rPr lang="es-MX" dirty="0" smtClean="0"/>
              <a:t>Teoría de la mente</a:t>
            </a:r>
          </a:p>
          <a:p>
            <a:endParaRPr lang="es-MX" dirty="0" smtClean="0"/>
          </a:p>
          <a:p>
            <a:endParaRPr lang="es-ES" dirty="0"/>
          </a:p>
        </p:txBody>
      </p:sp>
      <p:pic>
        <p:nvPicPr>
          <p:cNvPr id="4" name="3 Imagen" descr="la creacion mano.jpg"/>
          <p:cNvPicPr>
            <a:picLocks noChangeAspect="1"/>
          </p:cNvPicPr>
          <p:nvPr/>
        </p:nvPicPr>
        <p:blipFill>
          <a:blip r:embed="rId2" cstate="print"/>
          <a:stretch>
            <a:fillRect/>
          </a:stretch>
        </p:blipFill>
        <p:spPr>
          <a:xfrm>
            <a:off x="5580112" y="2132856"/>
            <a:ext cx="3071078" cy="12241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Educación</a:t>
            </a:r>
            <a:endParaRPr lang="es-ES" dirty="0"/>
          </a:p>
        </p:txBody>
      </p:sp>
      <p:sp>
        <p:nvSpPr>
          <p:cNvPr id="3" name="2 Marcador de contenido"/>
          <p:cNvSpPr>
            <a:spLocks noGrp="1"/>
          </p:cNvSpPr>
          <p:nvPr>
            <p:ph idx="1"/>
          </p:nvPr>
        </p:nvSpPr>
        <p:spPr/>
        <p:txBody>
          <a:bodyPr/>
          <a:lstStyle/>
          <a:p>
            <a:r>
              <a:rPr lang="es-MX" dirty="0" smtClean="0"/>
              <a:t>En 1880 en el Congreso de Milán se prohíben las señas</a:t>
            </a:r>
          </a:p>
          <a:p>
            <a:r>
              <a:rPr lang="es-MX" dirty="0" smtClean="0"/>
              <a:t>En 1994 en el Congreso de Salamanca se da luz verde a la lengua de señas</a:t>
            </a:r>
          </a:p>
          <a:p>
            <a:r>
              <a:rPr lang="es-MX" dirty="0" smtClean="0"/>
              <a:t>En México el 10 de junio de 2005 DOF “ Se hace oficial la LSM” y  se publica que la educación para sordos debe ser Bilingüe.</a:t>
            </a:r>
            <a:endParaRPr lang="es-ES" dirty="0"/>
          </a:p>
        </p:txBody>
      </p:sp>
      <p:pic>
        <p:nvPicPr>
          <p:cNvPr id="4" name="3 Imagen" descr="interp 1.jpg"/>
          <p:cNvPicPr>
            <a:picLocks noChangeAspect="1"/>
          </p:cNvPicPr>
          <p:nvPr/>
        </p:nvPicPr>
        <p:blipFill>
          <a:blip r:embed="rId2" cstate="print"/>
          <a:stretch>
            <a:fillRect/>
          </a:stretch>
        </p:blipFill>
        <p:spPr>
          <a:xfrm>
            <a:off x="3851920" y="5349826"/>
            <a:ext cx="936104" cy="1220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lgn="just">
              <a:buNone/>
            </a:pPr>
            <a:r>
              <a:rPr lang="es-ES" dirty="0" smtClean="0">
                <a:latin typeface="Century Gothic" pitchFamily="34" charset="0"/>
              </a:rPr>
              <a:t>La discapacidad  auditiva implica una serie de desventajas y desigualdades, es objeto de discriminación.</a:t>
            </a:r>
          </a:p>
          <a:p>
            <a:pPr algn="just">
              <a:buNone/>
            </a:pPr>
            <a:r>
              <a:rPr lang="es-ES" dirty="0" smtClean="0">
                <a:latin typeface="Century Gothic" pitchFamily="34" charset="0"/>
              </a:rPr>
              <a:t>Lo que implica una situación de vulnerabilidad, y  de limitaciones en el desarrollo de actividades propias de la vida y de sus valores como persona. </a:t>
            </a:r>
          </a:p>
          <a:p>
            <a:endParaRPr lang="es-ES" dirty="0"/>
          </a:p>
        </p:txBody>
      </p:sp>
      <p:pic>
        <p:nvPicPr>
          <p:cNvPr id="4" name="3 Imagen" descr="simbolo sordos.jpg"/>
          <p:cNvPicPr>
            <a:picLocks noChangeAspect="1"/>
          </p:cNvPicPr>
          <p:nvPr/>
        </p:nvPicPr>
        <p:blipFill>
          <a:blip r:embed="rId2" cstate="print"/>
          <a:stretch>
            <a:fillRect/>
          </a:stretch>
        </p:blipFill>
        <p:spPr>
          <a:xfrm>
            <a:off x="7452320" y="260648"/>
            <a:ext cx="1257300" cy="11049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Sexualidad</a:t>
            </a:r>
            <a:endParaRPr lang="es-ES" dirty="0"/>
          </a:p>
        </p:txBody>
      </p:sp>
      <p:sp>
        <p:nvSpPr>
          <p:cNvPr id="3" name="2 Marcador de contenido"/>
          <p:cNvSpPr>
            <a:spLocks noGrp="1"/>
          </p:cNvSpPr>
          <p:nvPr>
            <p:ph idx="1"/>
          </p:nvPr>
        </p:nvSpPr>
        <p:spPr/>
        <p:txBody>
          <a:bodyPr/>
          <a:lstStyle/>
          <a:p>
            <a:r>
              <a:rPr lang="es-MX" dirty="0" smtClean="0"/>
              <a:t>Nos permite identificar el tono de voz de las personas, el sonido de las emociones y de los sentimientos.</a:t>
            </a:r>
          </a:p>
          <a:p>
            <a:r>
              <a:rPr lang="es-MX" dirty="0" smtClean="0"/>
              <a:t>La relación del sonido con las emocione es una parte fundamental  en los lazos afectivos de la familia, la madre, el padre, los hermanos, amigos, la pareja, etc.</a:t>
            </a:r>
            <a:endParaRPr lang="es-ES" dirty="0"/>
          </a:p>
        </p:txBody>
      </p:sp>
      <p:pic>
        <p:nvPicPr>
          <p:cNvPr id="5" name="4 Imagen" descr="ojos manos.jpg"/>
          <p:cNvPicPr>
            <a:picLocks noChangeAspect="1"/>
          </p:cNvPicPr>
          <p:nvPr/>
        </p:nvPicPr>
        <p:blipFill>
          <a:blip r:embed="rId2" cstate="print"/>
          <a:stretch>
            <a:fillRect/>
          </a:stretch>
        </p:blipFill>
        <p:spPr>
          <a:xfrm>
            <a:off x="6804248" y="4869160"/>
            <a:ext cx="1846707" cy="14226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Eugenesis</a:t>
            </a:r>
            <a:endParaRPr lang="es-ES" dirty="0"/>
          </a:p>
        </p:txBody>
      </p:sp>
      <p:sp>
        <p:nvSpPr>
          <p:cNvPr id="3" name="2 Marcador de contenido"/>
          <p:cNvSpPr>
            <a:spLocks noGrp="1"/>
          </p:cNvSpPr>
          <p:nvPr>
            <p:ph idx="1"/>
          </p:nvPr>
        </p:nvSpPr>
        <p:spPr/>
        <p:txBody>
          <a:bodyPr/>
          <a:lstStyle/>
          <a:p>
            <a:pPr>
              <a:buNone/>
            </a:pPr>
            <a:r>
              <a:rPr lang="es-MX" dirty="0" smtClean="0"/>
              <a:t>En 1881 Alexander Graham Bell  la propuso .</a:t>
            </a:r>
          </a:p>
          <a:p>
            <a:pPr>
              <a:buNone/>
            </a:pPr>
            <a:r>
              <a:rPr lang="es-MX" dirty="0" smtClean="0"/>
              <a:t>para que ya no nacieran sordos.</a:t>
            </a:r>
          </a:p>
          <a:p>
            <a:endParaRPr lang="es-MX" dirty="0" smtClean="0"/>
          </a:p>
        </p:txBody>
      </p:sp>
      <p:pic>
        <p:nvPicPr>
          <p:cNvPr id="5" name="4 Imagen" descr="graham bell.jpg"/>
          <p:cNvPicPr>
            <a:picLocks noChangeAspect="1"/>
          </p:cNvPicPr>
          <p:nvPr/>
        </p:nvPicPr>
        <p:blipFill>
          <a:blip r:embed="rId2" cstate="print"/>
          <a:stretch>
            <a:fillRect/>
          </a:stretch>
        </p:blipFill>
        <p:spPr>
          <a:xfrm>
            <a:off x="5940152" y="3266315"/>
            <a:ext cx="1748780" cy="16192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836712"/>
            <a:ext cx="8229600" cy="4525963"/>
          </a:xfrm>
        </p:spPr>
        <p:txBody>
          <a:bodyPr>
            <a:normAutofit lnSpcReduction="10000"/>
          </a:bodyPr>
          <a:lstStyle/>
          <a:p>
            <a:r>
              <a:rPr lang="es-ES" dirty="0" smtClean="0"/>
              <a:t>Sharon </a:t>
            </a:r>
            <a:r>
              <a:rPr lang="es-ES" dirty="0" err="1" smtClean="0"/>
              <a:t>Duchesneau</a:t>
            </a:r>
            <a:r>
              <a:rPr lang="es-ES" dirty="0" smtClean="0"/>
              <a:t> y </a:t>
            </a:r>
            <a:r>
              <a:rPr lang="es-ES" dirty="0" err="1" smtClean="0"/>
              <a:t>Candace</a:t>
            </a:r>
            <a:r>
              <a:rPr lang="es-ES" dirty="0" smtClean="0"/>
              <a:t> </a:t>
            </a:r>
            <a:r>
              <a:rPr lang="es-ES" dirty="0" err="1" smtClean="0"/>
              <a:t>McCullough</a:t>
            </a:r>
            <a:r>
              <a:rPr lang="es-ES" dirty="0" smtClean="0"/>
              <a:t>, terapistas mentales y residentes en los suburbios de Washington, son lesbianas y forman pareja desde hace ocho años. Ambas son sordas. Y cuando quisieron tener hijos, por inseminación artificial, tomaron una decisión muy polémica: eligieron que fueran también sordos. Tanto la niña, </a:t>
            </a:r>
            <a:r>
              <a:rPr lang="es-ES" dirty="0" err="1" smtClean="0"/>
              <a:t>Jehanne</a:t>
            </a:r>
            <a:r>
              <a:rPr lang="es-ES" dirty="0" smtClean="0"/>
              <a:t>, de cinco años, como el niño, </a:t>
            </a:r>
            <a:r>
              <a:rPr lang="es-ES" dirty="0" err="1" smtClean="0"/>
              <a:t>Gauvin</a:t>
            </a:r>
            <a:r>
              <a:rPr lang="es-ES" dirty="0" smtClean="0"/>
              <a:t>, de cinco meses, lo son. </a:t>
            </a:r>
          </a:p>
          <a:p>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pPr algn="just"/>
            <a:r>
              <a:rPr lang="es-ES" dirty="0" smtClean="0"/>
              <a:t>El caso refleja las contradicciones que envuelven el tratamiento social de ciertas discapacidades, tanto en EE UU como en el resto del mundo desarrollado.</a:t>
            </a:r>
          </a:p>
          <a:p>
            <a:endParaRPr lang="es-ES" dirty="0"/>
          </a:p>
        </p:txBody>
      </p:sp>
      <p:pic>
        <p:nvPicPr>
          <p:cNvPr id="5" name="4 Marcador de contenido" descr="bb auxiliar.jpg"/>
          <p:cNvPicPr>
            <a:picLocks noGrp="1" noChangeAspect="1"/>
          </p:cNvPicPr>
          <p:nvPr>
            <p:ph sz="half" idx="2"/>
          </p:nvPr>
        </p:nvPicPr>
        <p:blipFill>
          <a:blip r:embed="rId2" cstate="print"/>
          <a:stretch>
            <a:fillRect/>
          </a:stretch>
        </p:blipFill>
        <p:spPr>
          <a:xfrm>
            <a:off x="5580112" y="2780928"/>
            <a:ext cx="2513919" cy="205303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buNone/>
            </a:pPr>
            <a:r>
              <a:rPr lang="es-ES" dirty="0" smtClean="0"/>
              <a:t>Sharon </a:t>
            </a:r>
            <a:r>
              <a:rPr lang="es-ES" dirty="0" err="1" smtClean="0"/>
              <a:t>Duchesneau</a:t>
            </a:r>
            <a:r>
              <a:rPr lang="es-ES" dirty="0" smtClean="0"/>
              <a:t>, licenciada en medicina y bioética, indica que la sordera de sus hijos permite que la comunidad familiar sea más homogénea. Y añade: 'La gente sorda hace que la sociedad sea más diversa y, por tanto, más humana. </a:t>
            </a:r>
            <a:endParaRPr lang="es-ES" dirty="0"/>
          </a:p>
        </p:txBody>
      </p:sp>
      <p:pic>
        <p:nvPicPr>
          <p:cNvPr id="5" name="4 Imagen" descr="bbn.jpg"/>
          <p:cNvPicPr>
            <a:picLocks noChangeAspect="1"/>
          </p:cNvPicPr>
          <p:nvPr/>
        </p:nvPicPr>
        <p:blipFill>
          <a:blip r:embed="rId2" cstate="print"/>
          <a:stretch>
            <a:fillRect/>
          </a:stretch>
        </p:blipFill>
        <p:spPr>
          <a:xfrm>
            <a:off x="3229186" y="4581128"/>
            <a:ext cx="2538499" cy="15841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buNone/>
            </a:pPr>
            <a:r>
              <a:rPr lang="es-ES" dirty="0" smtClean="0"/>
              <a:t>Para </a:t>
            </a:r>
            <a:r>
              <a:rPr lang="es-ES" dirty="0" err="1" smtClean="0"/>
              <a:t>Duchesneau</a:t>
            </a:r>
            <a:r>
              <a:rPr lang="es-ES" dirty="0" smtClean="0"/>
              <a:t> y </a:t>
            </a:r>
            <a:r>
              <a:rPr lang="es-ES" dirty="0" err="1" smtClean="0"/>
              <a:t>McCullough</a:t>
            </a:r>
            <a:r>
              <a:rPr lang="es-ES" dirty="0" smtClean="0"/>
              <a:t>, ambas con antecedentes familiares de sordera desde cuatro y cinco generaciones respectivamente, resultó fácil encontrar un donante de semen que fuera sordo. No había semen con esas características genéticas en los bancos de esperma, que excluyen a todo donante afectado de minusvalía. Pero sí había hombres dispuestos a ejercer como padres biológicos en su 'comunidad'. </a:t>
            </a:r>
          </a:p>
          <a:p>
            <a:endParaRPr lang="es-ES" dirty="0"/>
          </a:p>
        </p:txBody>
      </p:sp>
      <p:pic>
        <p:nvPicPr>
          <p:cNvPr id="4" name="3 Imagen" descr="expo7.jpg"/>
          <p:cNvPicPr>
            <a:picLocks noChangeAspect="1"/>
          </p:cNvPicPr>
          <p:nvPr/>
        </p:nvPicPr>
        <p:blipFill>
          <a:blip r:embed="rId2" cstate="print"/>
          <a:stretch>
            <a:fillRect/>
          </a:stretch>
        </p:blipFill>
        <p:spPr>
          <a:xfrm>
            <a:off x="3491880" y="0"/>
            <a:ext cx="1374797" cy="132672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Hemos elegido que nuestra descendencia sea sorda, igual podríamos haber elegido lo contrario. ¿Es bueno utilizar la ingeniería genética para acabar con características como la incapacidad de oír?'.</a:t>
            </a:r>
          </a:p>
          <a:p>
            <a:endParaRPr lang="es-ES" dirty="0"/>
          </a:p>
        </p:txBody>
      </p:sp>
      <p:pic>
        <p:nvPicPr>
          <p:cNvPr id="6" name="5 Imagen" descr="abecedario.gif"/>
          <p:cNvPicPr>
            <a:picLocks noChangeAspect="1"/>
          </p:cNvPicPr>
          <p:nvPr/>
        </p:nvPicPr>
        <p:blipFill>
          <a:blip r:embed="rId2" cstate="print"/>
          <a:stretch>
            <a:fillRect/>
          </a:stretch>
        </p:blipFill>
        <p:spPr>
          <a:xfrm>
            <a:off x="6084168" y="3933056"/>
            <a:ext cx="1999990" cy="25255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a:bodyPr>
          <a:lstStyle/>
          <a:p>
            <a:pPr>
              <a:buNone/>
            </a:pPr>
            <a:r>
              <a:rPr lang="es-ES" dirty="0" smtClean="0"/>
              <a:t>Cerca de Washington está la Universidad Gallaudet, la única del mundo que sólo acepta estudiantes sordos. Allí se licenciaron las dos mujeres y en torno a ella, de forma natural, se ha creado una colonia de sordos, profesores y alumnos. Es la 'comunidad' en que la pareja lesbiana encontró a un universitario, sordo de quinta generación, que donó el semen. </a:t>
            </a:r>
            <a:endParaRPr lang="es-ES" dirty="0"/>
          </a:p>
        </p:txBody>
      </p:sp>
      <p:pic>
        <p:nvPicPr>
          <p:cNvPr id="4" name="3 Imagen" descr="gallaudat no tan pior.jpg"/>
          <p:cNvPicPr>
            <a:picLocks noChangeAspect="1"/>
          </p:cNvPicPr>
          <p:nvPr/>
        </p:nvPicPr>
        <p:blipFill>
          <a:blip r:embed="rId2" cstate="print"/>
          <a:stretch>
            <a:fillRect/>
          </a:stretch>
        </p:blipFill>
        <p:spPr>
          <a:xfrm>
            <a:off x="4211960" y="4869160"/>
            <a:ext cx="1656184" cy="179950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r>
              <a:rPr lang="es-ES" dirty="0" smtClean="0"/>
              <a:t>La 'comunidad', como muchos otros estadounidenses con problemas auditivos, no cree que la sordera sea una minusvalía, sino más bien la característica central de una 'cultura', una 'identidad'.</a:t>
            </a:r>
            <a:endParaRPr lang="es-ES" dirty="0"/>
          </a:p>
        </p:txBody>
      </p:sp>
      <p:pic>
        <p:nvPicPr>
          <p:cNvPr id="4" name="3 Imagen" descr="int.bmp"/>
          <p:cNvPicPr>
            <a:picLocks noChangeAspect="1"/>
          </p:cNvPicPr>
          <p:nvPr/>
        </p:nvPicPr>
        <p:blipFill>
          <a:blip r:embed="rId2" cstate="print"/>
          <a:stretch>
            <a:fillRect/>
          </a:stretch>
        </p:blipFill>
        <p:spPr>
          <a:xfrm>
            <a:off x="3851920" y="4365104"/>
            <a:ext cx="1304925" cy="17335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err="1" smtClean="0"/>
              <a:t>Duchesneau</a:t>
            </a:r>
            <a:r>
              <a:rPr lang="es-ES" dirty="0" smtClean="0"/>
              <a:t> y </a:t>
            </a:r>
            <a:r>
              <a:rPr lang="es-ES" dirty="0" err="1" smtClean="0"/>
              <a:t>McCullough</a:t>
            </a:r>
            <a:r>
              <a:rPr lang="es-ES" dirty="0" smtClean="0"/>
              <a:t> no podían tener la seguridad de que su descendencia, o más bien la de </a:t>
            </a:r>
            <a:r>
              <a:rPr lang="es-ES" dirty="0" err="1" smtClean="0"/>
              <a:t>Duchesneau</a:t>
            </a:r>
            <a:r>
              <a:rPr lang="es-ES" dirty="0" smtClean="0"/>
              <a:t> y del donante masculino, fuera sorda. 'Habríamos aceptado un bebé con capacidad auditiva, por supuesto. Habría sido una bendición. Pero un bebé sordo era una bendición especial'</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r>
              <a:rPr lang="es-MX" sz="4000" dirty="0"/>
              <a:t>Parafraseando a Helen Keller “El no ver nos parta de las cosas, el no oír, nos aparta e las personas…”</a:t>
            </a:r>
            <a:endParaRPr lang="es-ES" sz="4000" dirty="0"/>
          </a:p>
          <a:p>
            <a:pPr>
              <a:buNone/>
            </a:pPr>
            <a:r>
              <a:rPr lang="es-MX" b="1" dirty="0"/>
              <a:t> </a:t>
            </a:r>
            <a:endParaRPr lang="es-ES" dirty="0"/>
          </a:p>
          <a:p>
            <a:endParaRPr lang="es-ES" dirty="0"/>
          </a:p>
        </p:txBody>
      </p:sp>
      <p:pic>
        <p:nvPicPr>
          <p:cNvPr id="31746" name="Picture 2" descr="http://www.google.com/images?q=tbn:7J7sJb-EUqXsmM::www.vidafelizahora.net/images/Hellen_Keller_1.jpg&amp;t=1&amp;h=78&amp;w=71&amp;usg=__aRPjFRG92JPzNelPUiEoWo9wuic=">
            <a:hlinkClick r:id="rId2"/>
          </p:cNvPr>
          <p:cNvPicPr>
            <a:picLocks noChangeAspect="1" noChangeArrowheads="1"/>
          </p:cNvPicPr>
          <p:nvPr/>
        </p:nvPicPr>
        <p:blipFill>
          <a:blip r:embed="rId3" cstate="print"/>
          <a:srcRect/>
          <a:stretch>
            <a:fillRect/>
          </a:stretch>
        </p:blipFill>
        <p:spPr bwMode="auto">
          <a:xfrm>
            <a:off x="4644008" y="3284984"/>
            <a:ext cx="2160240" cy="23732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r>
              <a:rPr lang="es-ES" dirty="0" smtClean="0"/>
              <a:t>Nancy </a:t>
            </a:r>
            <a:r>
              <a:rPr lang="es-ES" dirty="0" err="1" smtClean="0"/>
              <a:t>Rarus</a:t>
            </a:r>
            <a:r>
              <a:rPr lang="es-ES" dirty="0" smtClean="0"/>
              <a:t>, de la Asociación Nacional de Sordos y sorda de nacimiento, no comprende a la pareja lesbiana, pero admite que 'hay muchos, muchos sordos que desean hijos sordos'. ¿Por qué? Porque así la familia comparte un mismo lenguaje, el de los signos, una misma habilidad para leer los labios y una misma forma de vida. </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La 'comunidad', además, se relaciona intensamente entre sí y sólo ocasionalmente con 'oyentes', por lo que la incapacidad de oír facilita la integración. Además, las organizaciones de sordos han insistido durante años en que la incapacidad de oír no es motivo de vergüenza o de inferioridad personal o social, y ese mensaje ha acabado creando un cierto orgullo.</a:t>
            </a:r>
            <a:endParaRPr lang="es-ES" dirty="0"/>
          </a:p>
        </p:txBody>
      </p:sp>
      <p:pic>
        <p:nvPicPr>
          <p:cNvPr id="4" name="3 Imagen" descr="benito juarez.jpg"/>
          <p:cNvPicPr>
            <a:picLocks noChangeAspect="1"/>
          </p:cNvPicPr>
          <p:nvPr/>
        </p:nvPicPr>
        <p:blipFill>
          <a:blip r:embed="rId2" cstate="print"/>
          <a:stretch>
            <a:fillRect/>
          </a:stretch>
        </p:blipFill>
        <p:spPr>
          <a:xfrm>
            <a:off x="7740352" y="476672"/>
            <a:ext cx="990600" cy="11811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fontScale="92500" lnSpcReduction="10000"/>
          </a:bodyPr>
          <a:lstStyle/>
          <a:p>
            <a:pPr>
              <a:buNone/>
            </a:pPr>
            <a:r>
              <a:rPr lang="es-ES" dirty="0" smtClean="0"/>
              <a:t>'La sordera constituye una forma de normalidad, distinta de otras normalidades, pero no inferior', afirma </a:t>
            </a:r>
            <a:r>
              <a:rPr lang="es-ES" dirty="0" err="1" smtClean="0"/>
              <a:t>Candice</a:t>
            </a:r>
            <a:r>
              <a:rPr lang="es-ES" dirty="0" smtClean="0"/>
              <a:t> </a:t>
            </a:r>
            <a:r>
              <a:rPr lang="es-ES" dirty="0" err="1" smtClean="0"/>
              <a:t>McCullough</a:t>
            </a:r>
            <a:r>
              <a:rPr lang="es-ES" dirty="0" smtClean="0"/>
              <a:t>.</a:t>
            </a:r>
          </a:p>
          <a:p>
            <a:pPr>
              <a:buNone/>
            </a:pPr>
            <a:r>
              <a:rPr lang="es-ES" dirty="0" smtClean="0"/>
              <a:t>Sharon </a:t>
            </a:r>
            <a:r>
              <a:rPr lang="es-ES" dirty="0" err="1" smtClean="0"/>
              <a:t>Duchesneau</a:t>
            </a:r>
            <a:r>
              <a:rPr lang="es-ES" dirty="0" smtClean="0"/>
              <a:t> es hija de padre oyente y madre sorda. Hace unos diez años, su padre le dijo que si algún día decidía ser madre debía consultar con un especialista en genética para minimizar el riesgo de tener hijos sordos. 'Me sentí despreciada; sentí que mi padre consideraba que había algún problema conmigo y que la sordera constituía, para él, algo muy negativo'. </a:t>
            </a:r>
          </a:p>
          <a:p>
            <a:endParaRPr lang="es-ES" dirty="0"/>
          </a:p>
        </p:txBody>
      </p:sp>
      <p:pic>
        <p:nvPicPr>
          <p:cNvPr id="6" name="5 Imagen" descr="manos boca.jpg"/>
          <p:cNvPicPr>
            <a:picLocks noChangeAspect="1"/>
          </p:cNvPicPr>
          <p:nvPr/>
        </p:nvPicPr>
        <p:blipFill>
          <a:blip r:embed="rId2" cstate="print"/>
          <a:stretch>
            <a:fillRect/>
          </a:stretch>
        </p:blipFill>
        <p:spPr>
          <a:xfrm>
            <a:off x="3923927" y="5301208"/>
            <a:ext cx="1540219" cy="11018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r>
              <a:rPr lang="es-ES" dirty="0" err="1" smtClean="0"/>
              <a:t>Duchesneau</a:t>
            </a:r>
            <a:r>
              <a:rPr lang="es-ES" dirty="0" smtClean="0"/>
              <a:t> ha hablado de eso muchas veces con su padre, quien dice comprender ahora la decisión de su hija y de su pareja, pero ella sigue dolida. 'Ser sordo no es bueno ni malo', subraya. Pero, en su caso, tiene connotación positiva y bastantes ventajas: 'Criar a un niño sordo es mucho más barato que a un niño oyente; la guardería, el parvulario, la escuela y la universidad son por ley gratuitos‘.</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'Algunos dicen', señala </a:t>
            </a:r>
            <a:r>
              <a:rPr lang="es-ES" dirty="0" err="1" smtClean="0"/>
              <a:t>McCullough</a:t>
            </a:r>
            <a:r>
              <a:rPr lang="es-ES" dirty="0" smtClean="0"/>
              <a:t>, 'que no deberíamos haber tenido hijos con esa minusvalía. Pero también los negros tienen más dificultades sociales que los blancos. ¿Impide eso que mujeres blancas elijan inseminarse de un hombre negro, si quieren?</a:t>
            </a:r>
            <a:endParaRPr lang="es-ES" dirty="0"/>
          </a:p>
        </p:txBody>
      </p:sp>
      <p:pic>
        <p:nvPicPr>
          <p:cNvPr id="5" name="4 Imagen" descr="rocio -gaspar.jpg"/>
          <p:cNvPicPr>
            <a:picLocks noChangeAspect="1"/>
          </p:cNvPicPr>
          <p:nvPr/>
        </p:nvPicPr>
        <p:blipFill>
          <a:blip r:embed="rId2" cstate="print"/>
          <a:stretch>
            <a:fillRect/>
          </a:stretch>
        </p:blipFill>
        <p:spPr>
          <a:xfrm>
            <a:off x="2915816" y="4869160"/>
            <a:ext cx="2448272" cy="18362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Jaime Bernal Villegas Palabras de un genetista a sus legisladores.</a:t>
            </a:r>
            <a:endParaRPr lang="es-ES" dirty="0"/>
          </a:p>
        </p:txBody>
      </p:sp>
      <p:sp>
        <p:nvSpPr>
          <p:cNvPr id="3" name="2 Marcador de contenido"/>
          <p:cNvSpPr>
            <a:spLocks noGrp="1"/>
          </p:cNvSpPr>
          <p:nvPr>
            <p:ph idx="1"/>
          </p:nvPr>
        </p:nvSpPr>
        <p:spPr/>
        <p:txBody>
          <a:bodyPr>
            <a:normAutofit/>
          </a:bodyPr>
          <a:lstStyle/>
          <a:p>
            <a:r>
              <a:rPr lang="es-ES" dirty="0" smtClean="0"/>
              <a:t>Trágica característica la de esta especie que se empaña en prescindir de los que no se parecen a nadie y se parecen a todos. Sociedades de exclusiones que no ven al ciego y no oyen al sordo, por que los verdaderos ciegos y sordos, vemos y oímos.  </a:t>
            </a:r>
          </a:p>
          <a:p>
            <a:r>
              <a:rPr lang="es-ES" dirty="0" smtClean="0"/>
              <a:t>http://redalyc.uaemex.mx/redalyc/pdf/832/83209210.pdf</a:t>
            </a: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Dilemas</a:t>
            </a:r>
            <a:endParaRPr lang="es-ES" dirty="0"/>
          </a:p>
        </p:txBody>
      </p:sp>
      <p:sp>
        <p:nvSpPr>
          <p:cNvPr id="3" name="2 Marcador de contenido"/>
          <p:cNvSpPr>
            <a:spLocks noGrp="1"/>
          </p:cNvSpPr>
          <p:nvPr>
            <p:ph idx="1"/>
          </p:nvPr>
        </p:nvSpPr>
        <p:spPr/>
        <p:txBody>
          <a:bodyPr>
            <a:normAutofit fontScale="77500" lnSpcReduction="20000"/>
          </a:bodyPr>
          <a:lstStyle/>
          <a:p>
            <a:pPr lvl="0">
              <a:buFont typeface="+mj-lt"/>
              <a:buAutoNum type="arabicPeriod"/>
            </a:pPr>
            <a:r>
              <a:rPr lang="es-ES" dirty="0" err="1" smtClean="0"/>
              <a:t>Eugenesis</a:t>
            </a:r>
            <a:endParaRPr lang="es-ES" dirty="0" smtClean="0"/>
          </a:p>
          <a:p>
            <a:pPr lvl="0">
              <a:buFont typeface="+mj-lt"/>
              <a:buAutoNum type="arabicPeriod"/>
            </a:pPr>
            <a:r>
              <a:rPr lang="es-MX" dirty="0" smtClean="0"/>
              <a:t>Rehabilitación</a:t>
            </a:r>
            <a:endParaRPr lang="es-ES" dirty="0" smtClean="0"/>
          </a:p>
          <a:p>
            <a:pPr lvl="0">
              <a:buFont typeface="+mj-lt"/>
              <a:buAutoNum type="arabicPeriod"/>
            </a:pPr>
            <a:r>
              <a:rPr lang="es-ES" dirty="0" smtClean="0"/>
              <a:t>Implante coclear para los sordos hijos de sordos.</a:t>
            </a:r>
          </a:p>
          <a:p>
            <a:pPr lvl="0">
              <a:buFont typeface="+mj-lt"/>
              <a:buAutoNum type="arabicPeriod"/>
            </a:pPr>
            <a:r>
              <a:rPr lang="es-MX" dirty="0" smtClean="0"/>
              <a:t>Educación</a:t>
            </a:r>
            <a:endParaRPr lang="es-ES" dirty="0" smtClean="0"/>
          </a:p>
          <a:p>
            <a:pPr>
              <a:buFont typeface="+mj-lt"/>
              <a:buAutoNum type="arabicPeriod"/>
            </a:pPr>
            <a:r>
              <a:rPr lang="es-ES" dirty="0" smtClean="0"/>
              <a:t>Control de la natalidad y Educación Sexual para sordos. </a:t>
            </a:r>
          </a:p>
          <a:p>
            <a:pPr>
              <a:buFont typeface="+mj-lt"/>
              <a:buAutoNum type="arabicPeriod"/>
            </a:pPr>
            <a:r>
              <a:rPr lang="es-MX" dirty="0" smtClean="0"/>
              <a:t>Acceso a la salud</a:t>
            </a:r>
          </a:p>
          <a:p>
            <a:pPr>
              <a:buFont typeface="+mj-lt"/>
              <a:buAutoNum type="arabicPeriod"/>
            </a:pPr>
            <a:r>
              <a:rPr lang="es-MX" dirty="0" smtClean="0"/>
              <a:t>Acceso a la Justicia</a:t>
            </a:r>
          </a:p>
          <a:p>
            <a:pPr>
              <a:buFont typeface="+mj-lt"/>
              <a:buAutoNum type="arabicPeriod"/>
            </a:pPr>
            <a:r>
              <a:rPr lang="es-MX" dirty="0" smtClean="0"/>
              <a:t>Acceso a las actividades deportivas, sociales y recreativas</a:t>
            </a:r>
            <a:endParaRPr lang="es-ES" dirty="0" smtClean="0"/>
          </a:p>
          <a:p>
            <a:pPr lvl="0">
              <a:buFont typeface="+mj-lt"/>
              <a:buAutoNum type="arabicPeriod"/>
            </a:pPr>
            <a:r>
              <a:rPr lang="es-ES" dirty="0" smtClean="0"/>
              <a:t>Atención Psicológica y Psiquiátrica efectiva  para sordos, sordo-ciegos e hipoacúsicos.</a:t>
            </a:r>
          </a:p>
          <a:p>
            <a:pPr lvl="0">
              <a:buFont typeface="+mj-lt"/>
              <a:buAutoNum type="arabicPeriod"/>
            </a:pPr>
            <a:r>
              <a:rPr lang="es-ES" dirty="0" smtClean="0"/>
              <a:t>Enfermedades neurodegenerativas que implican la perdida auditiva al usar ototóxicos.</a:t>
            </a:r>
          </a:p>
          <a:p>
            <a:endParaRPr lang="es-ES" dirty="0"/>
          </a:p>
        </p:txBody>
      </p:sp>
      <p:pic>
        <p:nvPicPr>
          <p:cNvPr id="4" name="3 Imagen" descr="imagen implante.jpg"/>
          <p:cNvPicPr>
            <a:picLocks noChangeAspect="1"/>
          </p:cNvPicPr>
          <p:nvPr/>
        </p:nvPicPr>
        <p:blipFill>
          <a:blip r:embed="rId2" cstate="print"/>
          <a:stretch>
            <a:fillRect/>
          </a:stretch>
        </p:blipFill>
        <p:spPr>
          <a:xfrm>
            <a:off x="7164288" y="476672"/>
            <a:ext cx="1152128" cy="92398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Dilemas</a:t>
            </a:r>
            <a:endParaRPr lang="es-ES" dirty="0"/>
          </a:p>
        </p:txBody>
      </p:sp>
      <p:sp>
        <p:nvSpPr>
          <p:cNvPr id="3" name="2 Marcador de contenido"/>
          <p:cNvSpPr>
            <a:spLocks noGrp="1"/>
          </p:cNvSpPr>
          <p:nvPr>
            <p:ph idx="1"/>
          </p:nvPr>
        </p:nvSpPr>
        <p:spPr/>
        <p:txBody>
          <a:bodyPr>
            <a:normAutofit fontScale="25000" lnSpcReduction="20000"/>
          </a:bodyPr>
          <a:lstStyle/>
          <a:p>
            <a:pPr lvl="0">
              <a:buFont typeface="+mj-lt"/>
              <a:buAutoNum type="arabicPeriod"/>
            </a:pPr>
            <a:r>
              <a:rPr lang="es-ES" sz="5500" dirty="0" smtClean="0"/>
              <a:t>Al seleccionar la metodología de rehabilitación para los niños sordos hijos de sordos.¿ Quién decide, los padres de los niños, los médicos, las terapistas de lenguaje, los maestros?</a:t>
            </a:r>
          </a:p>
          <a:p>
            <a:pPr lvl="0">
              <a:buFont typeface="+mj-lt"/>
              <a:buAutoNum type="arabicPeriod"/>
            </a:pPr>
            <a:r>
              <a:rPr lang="es-ES" sz="5500" dirty="0" smtClean="0"/>
              <a:t>Implante coclear para los sordos hijos de sordos, pertenecientes a la Comunidad Sorda. Los padres deciden que es lo mejor, es mejor para un sordo de nacimiento ¿oír o no oír gracias a la tecnología?</a:t>
            </a:r>
          </a:p>
          <a:p>
            <a:pPr lvl="0">
              <a:buFont typeface="+mj-lt"/>
              <a:buAutoNum type="arabicPeriod"/>
            </a:pPr>
            <a:r>
              <a:rPr lang="es-ES" sz="5500" dirty="0" smtClean="0"/>
              <a:t>Seleccionar  posibles cigotos que sean sordos, (garantizando al máximo las posibilidades)  ¿que origina?</a:t>
            </a:r>
          </a:p>
          <a:p>
            <a:pPr>
              <a:buFont typeface="+mj-lt"/>
              <a:buAutoNum type="arabicPeriod"/>
            </a:pPr>
            <a:r>
              <a:rPr lang="es-ES" sz="5500" dirty="0" smtClean="0"/>
              <a:t>Control de la natalidad y Educación Sexual para sordos. ¿Se debe de implementar?</a:t>
            </a:r>
          </a:p>
          <a:p>
            <a:pPr lvl="0">
              <a:buFont typeface="+mj-lt"/>
              <a:buAutoNum type="arabicPeriod"/>
            </a:pPr>
            <a:r>
              <a:rPr lang="es-ES" sz="5500" dirty="0" smtClean="0"/>
              <a:t>Cuidado prenatal en mujeres sordas. ¿Se debe implementar en los servicios de salud?</a:t>
            </a:r>
          </a:p>
          <a:p>
            <a:pPr lvl="0">
              <a:buFont typeface="+mj-lt"/>
              <a:buAutoNum type="arabicPeriod"/>
            </a:pPr>
            <a:r>
              <a:rPr lang="es-ES" sz="5500" dirty="0" smtClean="0"/>
              <a:t>Cuidado de la salud en general.¿ Cómo hacer para garantizarlo?</a:t>
            </a:r>
          </a:p>
          <a:p>
            <a:pPr>
              <a:buFont typeface="+mj-lt"/>
              <a:buAutoNum type="arabicPeriod"/>
            </a:pPr>
            <a:r>
              <a:rPr lang="es-ES" sz="5500" dirty="0" smtClean="0"/>
              <a:t>Atención Psicológica y Psiquiátrica efectiva  para sordos, a sordo-ciegos e hipoacúsicos.</a:t>
            </a:r>
          </a:p>
          <a:p>
            <a:pPr lvl="0">
              <a:buFont typeface="+mj-lt"/>
              <a:buAutoNum type="arabicPeriod"/>
            </a:pPr>
            <a:endParaRPr lang="es-ES" sz="5500" dirty="0" smtClean="0"/>
          </a:p>
          <a:p>
            <a:pPr lvl="0">
              <a:buFont typeface="+mj-lt"/>
              <a:buAutoNum type="arabicPeriod"/>
            </a:pPr>
            <a:r>
              <a:rPr lang="es-ES" sz="5500" dirty="0" smtClean="0"/>
              <a:t>Enfermedades neurodegenerativas que implican la perdida auditiva al usar ototóxicos.</a:t>
            </a:r>
          </a:p>
          <a:p>
            <a:pPr>
              <a:buFont typeface="+mj-lt"/>
              <a:buAutoNum type="arabicPeriod"/>
            </a:pPr>
            <a:r>
              <a:rPr lang="es-MX" sz="5500" dirty="0" smtClean="0"/>
              <a:t>Educación : ¿Cómo pasar del papel a la acción?</a:t>
            </a:r>
          </a:p>
          <a:p>
            <a:pPr>
              <a:buFont typeface="+mj-lt"/>
              <a:buAutoNum type="arabicPeriod"/>
            </a:pPr>
            <a:r>
              <a:rPr lang="es-MX" sz="5500" dirty="0" smtClean="0"/>
              <a:t>Acceso a la justicia</a:t>
            </a:r>
            <a:endParaRPr lang="es-ES" sz="5500" dirty="0" smtClean="0"/>
          </a:p>
          <a:p>
            <a:pPr lvl="0">
              <a:buFont typeface="+mj-lt"/>
              <a:buAutoNum type="arabicPeriod"/>
            </a:pPr>
            <a:endParaRPr lang="es-ES" sz="4200" dirty="0" smtClean="0"/>
          </a:p>
          <a:p>
            <a:pPr>
              <a:buFont typeface="+mj-lt"/>
              <a:buAutoNum type="arabicPeriod"/>
            </a:pPr>
            <a:endParaRPr lang="es-ES" dirty="0" smtClean="0"/>
          </a:p>
          <a:p>
            <a:pPr>
              <a:buNone/>
            </a:pPr>
            <a:r>
              <a:rPr lang="es-ES" dirty="0" smtClean="0"/>
              <a:t> </a:t>
            </a:r>
            <a:endParaRPr lang="es-ES" dirty="0"/>
          </a:p>
        </p:txBody>
      </p:sp>
      <p:pic>
        <p:nvPicPr>
          <p:cNvPr id="4" name="3 Imagen" descr="interprete.jpg"/>
          <p:cNvPicPr>
            <a:picLocks noChangeAspect="1"/>
          </p:cNvPicPr>
          <p:nvPr/>
        </p:nvPicPr>
        <p:blipFill>
          <a:blip r:embed="rId2" cstate="print"/>
          <a:stretch>
            <a:fillRect/>
          </a:stretch>
        </p:blipFill>
        <p:spPr>
          <a:xfrm>
            <a:off x="7596336" y="332656"/>
            <a:ext cx="720080" cy="7200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a:buNone/>
            </a:pPr>
            <a:r>
              <a:rPr lang="es-MX" sz="4000" dirty="0" smtClean="0"/>
              <a:t>¿ Es la sordera una discapacidad o no?</a:t>
            </a:r>
          </a:p>
          <a:p>
            <a:pPr>
              <a:buNone/>
            </a:pPr>
            <a:endParaRPr lang="es-MX" sz="4000" dirty="0" smtClean="0"/>
          </a:p>
          <a:p>
            <a:endParaRPr lang="es-E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r>
              <a:rPr lang="es-MX" dirty="0" smtClean="0"/>
              <a:t>¿Es recomendable  utilizar la ingeniería genética para acabar con las características  como la sordera?</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1"/>
                </a:solidFill>
              </a:rPr>
              <a:t>Epidemiología de la Discapacidad</a:t>
            </a:r>
            <a:endParaRPr lang="es-ES" dirty="0"/>
          </a:p>
        </p:txBody>
      </p:sp>
      <p:sp>
        <p:nvSpPr>
          <p:cNvPr id="3" name="2 Marcador de contenido"/>
          <p:cNvSpPr>
            <a:spLocks noGrp="1"/>
          </p:cNvSpPr>
          <p:nvPr>
            <p:ph idx="1"/>
          </p:nvPr>
        </p:nvSpPr>
        <p:spPr/>
        <p:txBody>
          <a:bodyPr>
            <a:normAutofit fontScale="77500" lnSpcReduction="20000"/>
          </a:bodyPr>
          <a:lstStyle/>
          <a:p>
            <a:pPr marL="0" algn="just">
              <a:lnSpc>
                <a:spcPct val="110000"/>
              </a:lnSpc>
              <a:buNone/>
            </a:pPr>
            <a:r>
              <a:rPr lang="es-MX" dirty="0" smtClean="0">
                <a:solidFill>
                  <a:srgbClr val="002060"/>
                </a:solidFill>
              </a:rPr>
              <a:t>La OMS reporta que existen más de  600 millones  de personas  con discapacidad en el mundo, de las cuales  2/3 partes viven en países del tercer mundo. </a:t>
            </a:r>
          </a:p>
          <a:p>
            <a:pPr marL="0" algn="just">
              <a:lnSpc>
                <a:spcPct val="110000"/>
              </a:lnSpc>
              <a:buNone/>
            </a:pPr>
            <a:r>
              <a:rPr lang="es-MX" dirty="0" smtClean="0">
                <a:solidFill>
                  <a:srgbClr val="002060"/>
                </a:solidFill>
              </a:rPr>
              <a:t>2200 millones son niños y 150 viven en países en vías de desarrollo. De cada 10 nacimientos, 2 son sordos profundos debido a factores adversos al nacimiento.</a:t>
            </a:r>
          </a:p>
          <a:p>
            <a:pPr marL="0" algn="just">
              <a:lnSpc>
                <a:spcPct val="110000"/>
              </a:lnSpc>
              <a:buNone/>
            </a:pPr>
            <a:r>
              <a:rPr lang="es-MX" dirty="0" smtClean="0">
                <a:solidFill>
                  <a:srgbClr val="002060"/>
                </a:solidFill>
              </a:rPr>
              <a:t>Marzo 2011 INEGI: 5.1% de la población tiene algún tipo de discapacidad.</a:t>
            </a:r>
          </a:p>
          <a:p>
            <a:pPr marL="0">
              <a:lnSpc>
                <a:spcPct val="80000"/>
              </a:lnSpc>
            </a:pPr>
            <a:r>
              <a:rPr lang="es-MX" sz="4000" dirty="0" smtClean="0"/>
              <a:t> </a:t>
            </a:r>
            <a:r>
              <a:rPr lang="es-MX" dirty="0" smtClean="0"/>
              <a:t>3 Mayo de 2008  entra en vigor la CDPD, y su protocolo facultativo.</a:t>
            </a:r>
          </a:p>
          <a:p>
            <a:pPr marL="0">
              <a:lnSpc>
                <a:spcPct val="80000"/>
              </a:lnSpc>
            </a:pPr>
            <a:r>
              <a:rPr lang="es-MX" dirty="0" smtClean="0"/>
              <a:t>Noviembre 2010 Las personas con discapacidad adquieren personalidad   </a:t>
            </a:r>
          </a:p>
          <a:p>
            <a:pPr marL="0">
              <a:lnSpc>
                <a:spcPct val="80000"/>
              </a:lnSpc>
              <a:buNone/>
            </a:pPr>
            <a:r>
              <a:rPr lang="es-MX" dirty="0" smtClean="0"/>
              <a:t>       jurídica.</a:t>
            </a:r>
            <a:endParaRPr lang="es-ES" dirty="0" smtClean="0"/>
          </a:p>
          <a:p>
            <a:endParaRPr lang="es-ES" dirty="0"/>
          </a:p>
        </p:txBody>
      </p:sp>
      <p:pic>
        <p:nvPicPr>
          <p:cNvPr id="4" name="Picture 5" descr="http://2.bp.blogspot.com/_NmP90ZnXDGY/TGq94S0gYsI/AAAAAAAAAF4/kk33lJ8A85Y/s200/Discapacidad.jpg">
            <a:hlinkClick r:id="rId2"/>
          </p:cNvPr>
          <p:cNvPicPr>
            <a:picLocks noChangeAspect="1" noChangeArrowheads="1"/>
          </p:cNvPicPr>
          <p:nvPr/>
        </p:nvPicPr>
        <p:blipFill>
          <a:blip r:embed="rId3" cstate="print"/>
          <a:srcRect/>
          <a:stretch>
            <a:fillRect/>
          </a:stretch>
        </p:blipFill>
        <p:spPr bwMode="auto">
          <a:xfrm>
            <a:off x="3995936" y="1052736"/>
            <a:ext cx="431800" cy="40798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Bioética ya no es solo una cuestión médica, se torna  una cuestión social.</a:t>
            </a:r>
            <a:br>
              <a:rPr lang="es-ES" dirty="0" smtClean="0"/>
            </a:br>
            <a:endParaRPr lang="es-ES" dirty="0"/>
          </a:p>
        </p:txBody>
      </p:sp>
      <p:sp>
        <p:nvSpPr>
          <p:cNvPr id="3" name="2 Marcador de contenido"/>
          <p:cNvSpPr>
            <a:spLocks noGrp="1"/>
          </p:cNvSpPr>
          <p:nvPr>
            <p:ph idx="1"/>
          </p:nvPr>
        </p:nvSpPr>
        <p:spPr/>
        <p:txBody>
          <a:bodyPr>
            <a:normAutofit fontScale="70000" lnSpcReduction="20000"/>
          </a:bodyPr>
          <a:lstStyle/>
          <a:p>
            <a:pPr>
              <a:defRPr/>
            </a:pPr>
            <a:endParaRPr lang="es-ES" dirty="0"/>
          </a:p>
          <a:p>
            <a:pPr marL="514350" indent="-514350">
              <a:buFont typeface="+mj-lt"/>
              <a:buAutoNum type="arabicPeriod"/>
              <a:defRPr/>
            </a:pPr>
            <a:r>
              <a:rPr lang="es-MX" dirty="0" smtClean="0"/>
              <a:t>Pertinencia </a:t>
            </a:r>
            <a:r>
              <a:rPr lang="es-MX" dirty="0"/>
              <a:t>y factibilidad de la detección  auditiva temprana. </a:t>
            </a:r>
          </a:p>
          <a:p>
            <a:pPr marL="514350" indent="-514350">
              <a:buFont typeface="+mj-lt"/>
              <a:buAutoNum type="arabicPeriod"/>
              <a:defRPr/>
            </a:pPr>
            <a:r>
              <a:rPr lang="es-MX" dirty="0" smtClean="0"/>
              <a:t> </a:t>
            </a:r>
            <a:r>
              <a:rPr lang="es-MX" dirty="0"/>
              <a:t>Opciones para la adquisición lingüística. </a:t>
            </a:r>
            <a:r>
              <a:rPr lang="es-MX" dirty="0" smtClean="0"/>
              <a:t>( Elección de los padres y el equipo de rehabilitación basándose en las conductas clínicas, habilidades y condición física del paciente)</a:t>
            </a:r>
            <a:endParaRPr lang="es-ES" dirty="0"/>
          </a:p>
          <a:p>
            <a:pPr marL="514350" indent="-514350">
              <a:buFont typeface="+mj-lt"/>
              <a:buAutoNum type="arabicPeriod"/>
              <a:defRPr/>
            </a:pPr>
            <a:r>
              <a:rPr lang="es-MX" dirty="0" smtClean="0"/>
              <a:t>Regulación </a:t>
            </a:r>
            <a:r>
              <a:rPr lang="es-MX" dirty="0"/>
              <a:t>de servicios médicos y paramédicos para las personas sordas </a:t>
            </a:r>
            <a:r>
              <a:rPr lang="es-MX" dirty="0" smtClean="0"/>
              <a:t>, sordo-ciegas  </a:t>
            </a:r>
            <a:r>
              <a:rPr lang="es-MX" dirty="0"/>
              <a:t>e hipoacúsicas.</a:t>
            </a:r>
          </a:p>
          <a:p>
            <a:pPr marL="514350" indent="-514350">
              <a:buFont typeface="+mj-lt"/>
              <a:buAutoNum type="arabicPeriod"/>
              <a:defRPr/>
            </a:pPr>
            <a:endParaRPr lang="es-ES" dirty="0"/>
          </a:p>
          <a:p>
            <a:pPr marL="514350" indent="-514350">
              <a:buFont typeface="+mj-lt"/>
              <a:buAutoNum type="arabicPeriod"/>
              <a:defRPr/>
            </a:pPr>
            <a:r>
              <a:rPr lang="es-MX" dirty="0" smtClean="0"/>
              <a:t>Regulación </a:t>
            </a:r>
            <a:r>
              <a:rPr lang="es-MX" dirty="0"/>
              <a:t>de servicios de </a:t>
            </a:r>
            <a:r>
              <a:rPr lang="es-ES" dirty="0"/>
              <a:t>asesoría psicológica a pacientes sordos </a:t>
            </a:r>
            <a:r>
              <a:rPr lang="es-ES" dirty="0" smtClean="0"/>
              <a:t>,sordo-ciegos, </a:t>
            </a:r>
            <a:r>
              <a:rPr lang="es-ES" dirty="0"/>
              <a:t>hipoacúsicos y familiares. </a:t>
            </a:r>
            <a:endParaRPr lang="es-ES" dirty="0" smtClean="0"/>
          </a:p>
          <a:p>
            <a:pPr marL="514350" indent="-514350">
              <a:buFont typeface="+mj-lt"/>
              <a:buAutoNum type="arabicPeriod"/>
              <a:defRPr/>
            </a:pPr>
            <a:r>
              <a:rPr lang="es-MX" dirty="0" smtClean="0"/>
              <a:t>Promover el respeto de los sordos a elegir una lengua, una cultura, la educación .</a:t>
            </a:r>
          </a:p>
          <a:p>
            <a:pPr marL="514350" indent="-514350">
              <a:buFont typeface="+mj-lt"/>
              <a:buAutoNum type="arabicPeriod"/>
              <a:defRPr/>
            </a:pPr>
            <a:r>
              <a:rPr lang="es-MX" dirty="0" smtClean="0"/>
              <a:t>Garantizar legalmente el acceso pleno a las actividades dentro de la sociedad.</a:t>
            </a:r>
            <a:endParaRPr lang="es-ES" dirty="0"/>
          </a:p>
          <a:p>
            <a:pPr marL="514350" indent="-514350">
              <a:buFont typeface="+mj-lt"/>
              <a:buAutoNum type="arabicPeriod"/>
            </a:pP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r>
              <a:rPr lang="es-MX" dirty="0" smtClean="0"/>
              <a:t>Son seres humanos con todas las habilidades  y son capaces de realizar lo que las sociedad les permita, al igual que a nosotros…</a:t>
            </a:r>
            <a:endParaRPr lang="es-ES" dirty="0" smtClean="0"/>
          </a:p>
          <a:p>
            <a:endParaRPr lang="es-ES" dirty="0"/>
          </a:p>
        </p:txBody>
      </p:sp>
      <p:pic>
        <p:nvPicPr>
          <p:cNvPr id="4" name="3 Imagen" descr="certificacion de interpretes.bmp"/>
          <p:cNvPicPr>
            <a:picLocks noChangeAspect="1"/>
          </p:cNvPicPr>
          <p:nvPr/>
        </p:nvPicPr>
        <p:blipFill>
          <a:blip r:embed="rId2" cstate="print"/>
          <a:stretch>
            <a:fillRect/>
          </a:stretch>
        </p:blipFill>
        <p:spPr>
          <a:xfrm>
            <a:off x="2267744" y="3437504"/>
            <a:ext cx="4680520" cy="246343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¿Cuáles principios de la Bioética se violentan?</a:t>
            </a:r>
            <a:endParaRPr lang="es-ES" dirty="0"/>
          </a:p>
        </p:txBody>
      </p:sp>
      <p:sp>
        <p:nvSpPr>
          <p:cNvPr id="3" name="2 Marcador de contenido"/>
          <p:cNvSpPr>
            <a:spLocks noGrp="1"/>
          </p:cNvSpPr>
          <p:nvPr>
            <p:ph idx="1"/>
          </p:nvPr>
        </p:nvSpPr>
        <p:spPr/>
        <p:txBody>
          <a:bodyPr>
            <a:normAutofit fontScale="92500" lnSpcReduction="20000"/>
          </a:bodyPr>
          <a:lstStyle/>
          <a:p>
            <a:r>
              <a:rPr lang="es-MX" dirty="0" smtClean="0">
                <a:latin typeface="Century Gothic" pitchFamily="34" charset="0"/>
              </a:rPr>
              <a:t>La justicia</a:t>
            </a:r>
          </a:p>
          <a:p>
            <a:r>
              <a:rPr lang="es-MX" dirty="0" smtClean="0">
                <a:latin typeface="Century Gothic" pitchFamily="34" charset="0"/>
              </a:rPr>
              <a:t>La equidad</a:t>
            </a:r>
          </a:p>
          <a:p>
            <a:r>
              <a:rPr lang="es-MX" dirty="0" smtClean="0">
                <a:latin typeface="Century Gothic" pitchFamily="34" charset="0"/>
              </a:rPr>
              <a:t>La tolerancia </a:t>
            </a:r>
          </a:p>
          <a:p>
            <a:r>
              <a:rPr lang="es-MX" dirty="0" smtClean="0">
                <a:latin typeface="Century Gothic" pitchFamily="34" charset="0"/>
              </a:rPr>
              <a:t>El respeto</a:t>
            </a:r>
          </a:p>
          <a:p>
            <a:r>
              <a:rPr lang="es-MX" dirty="0" smtClean="0">
                <a:latin typeface="Century Gothic" pitchFamily="34" charset="0"/>
              </a:rPr>
              <a:t>La solidaridad</a:t>
            </a:r>
          </a:p>
          <a:p>
            <a:r>
              <a:rPr lang="es-MX" dirty="0" smtClean="0">
                <a:latin typeface="Century Gothic" pitchFamily="34" charset="0"/>
              </a:rPr>
              <a:t>La responsabilidad ( responder)</a:t>
            </a:r>
          </a:p>
          <a:p>
            <a:r>
              <a:rPr lang="es-MX" dirty="0" smtClean="0">
                <a:latin typeface="Century Gothic" pitchFamily="34" charset="0"/>
              </a:rPr>
              <a:t>La libertad</a:t>
            </a:r>
          </a:p>
          <a:p>
            <a:r>
              <a:rPr lang="es-MX" dirty="0" smtClean="0">
                <a:latin typeface="Century Gothic" pitchFamily="34" charset="0"/>
              </a:rPr>
              <a:t>La autonomía</a:t>
            </a:r>
          </a:p>
          <a:p>
            <a:r>
              <a:rPr lang="es-MX" dirty="0" smtClean="0">
                <a:latin typeface="Century Gothic" pitchFamily="34" charset="0"/>
              </a:rPr>
              <a:t>La dignidad</a:t>
            </a:r>
            <a:endParaRPr lang="es-ES" dirty="0" smtClean="0">
              <a:latin typeface="Century Gothic" pitchFamily="34" charset="0"/>
            </a:endParaRPr>
          </a:p>
          <a:p>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Para la atención Médica la propuesta es:</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pPr marL="514350" lvl="0" indent="-514350">
              <a:buFont typeface="+mj-lt"/>
              <a:buAutoNum type="arabicPeriod"/>
            </a:pPr>
            <a:r>
              <a:rPr lang="es-MX" dirty="0" smtClean="0"/>
              <a:t>Refrendar el compromiso con el sordo</a:t>
            </a:r>
            <a:endParaRPr lang="es-ES" dirty="0" smtClean="0"/>
          </a:p>
          <a:p>
            <a:pPr marL="514350" lvl="0" indent="-514350">
              <a:buFont typeface="+mj-lt"/>
              <a:buAutoNum type="arabicPeriod"/>
            </a:pPr>
            <a:r>
              <a:rPr lang="es-MX" dirty="0" smtClean="0"/>
              <a:t>Mantenerse permanentemente actualizado, para ofrecer siempre la mejor alternativa.</a:t>
            </a:r>
            <a:endParaRPr lang="es-ES" dirty="0" smtClean="0"/>
          </a:p>
          <a:p>
            <a:pPr marL="514350" lvl="0" indent="-514350">
              <a:buFont typeface="+mj-lt"/>
              <a:buAutoNum type="arabicPeriod"/>
            </a:pPr>
            <a:r>
              <a:rPr lang="es-MX" dirty="0" smtClean="0"/>
              <a:t>Si hay una persona más apta que uno para realizar un procedimiento referirle al enfermo o solicitar asesoría o supervisión.</a:t>
            </a:r>
            <a:endParaRPr lang="es-ES" dirty="0" smtClean="0"/>
          </a:p>
          <a:p>
            <a:pPr marL="514350" lvl="0" indent="-514350">
              <a:buFont typeface="+mj-lt"/>
              <a:buAutoNum type="arabicPeriod"/>
            </a:pPr>
            <a:r>
              <a:rPr lang="es-MX" dirty="0" smtClean="0"/>
              <a:t>Dedicar tiempo suficiente para las explicaciones.</a:t>
            </a:r>
            <a:endParaRPr lang="es-ES" dirty="0" smtClean="0"/>
          </a:p>
          <a:p>
            <a:pPr marL="514350" lvl="0" indent="-514350">
              <a:buFont typeface="+mj-lt"/>
              <a:buAutoNum type="arabicPeriod"/>
            </a:pPr>
            <a:r>
              <a:rPr lang="es-MX" dirty="0" smtClean="0"/>
              <a:t>Analizar los propios errores.</a:t>
            </a:r>
            <a:endParaRPr lang="es-ES" dirty="0" smtClean="0"/>
          </a:p>
          <a:p>
            <a:r>
              <a:rPr lang="es-MX" dirty="0" smtClean="0"/>
              <a:t>Basada en el artículo del Dr. Alberto  Lifshitz “Primun Non Nocere”</a:t>
            </a:r>
            <a:endParaRPr lang="es-ES" dirty="0" smtClean="0"/>
          </a:p>
          <a:p>
            <a:endParaRPr lang="es-ES" dirty="0" smtClean="0"/>
          </a:p>
          <a:p>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Deafness, </a:t>
            </a:r>
            <a:r>
              <a:rPr lang="es-ES" b="1" dirty="0" err="1" smtClean="0"/>
              <a:t>genetics</a:t>
            </a:r>
            <a:r>
              <a:rPr lang="es-ES" b="1" dirty="0" smtClean="0"/>
              <a:t> and </a:t>
            </a:r>
            <a:r>
              <a:rPr lang="es-ES" b="1" dirty="0" err="1" smtClean="0"/>
              <a:t>dysgenics</a:t>
            </a:r>
            <a:endParaRPr lang="es-ES" dirty="0"/>
          </a:p>
        </p:txBody>
      </p:sp>
      <p:sp>
        <p:nvSpPr>
          <p:cNvPr id="3" name="2 Marcador de contenido"/>
          <p:cNvSpPr>
            <a:spLocks noGrp="1"/>
          </p:cNvSpPr>
          <p:nvPr>
            <p:ph idx="1"/>
          </p:nvPr>
        </p:nvSpPr>
        <p:spPr/>
        <p:txBody>
          <a:bodyPr>
            <a:normAutofit fontScale="40000" lnSpcReduction="20000"/>
          </a:bodyPr>
          <a:lstStyle/>
          <a:p>
            <a:pPr>
              <a:buNone/>
            </a:pPr>
            <a:r>
              <a:rPr lang="en-US" dirty="0" smtClean="0"/>
              <a:t>Med Health Care Philos. 2006;9(1):25-31.</a:t>
            </a:r>
          </a:p>
          <a:p>
            <a:pPr>
              <a:buNone/>
            </a:pPr>
            <a:r>
              <a:rPr lang="en-US" b="1" dirty="0" smtClean="0"/>
              <a:t>Deafness, genetics and dysgenics.</a:t>
            </a:r>
          </a:p>
          <a:p>
            <a:pPr>
              <a:buNone/>
            </a:pPr>
            <a:r>
              <a:rPr lang="en-US" dirty="0" err="1" smtClean="0">
                <a:hlinkClick r:id="rId2" action="ppaction://hlinkfile"/>
              </a:rPr>
              <a:t>Nunes</a:t>
            </a:r>
            <a:r>
              <a:rPr lang="en-US" dirty="0" smtClean="0">
                <a:hlinkClick r:id="rId2" action="ppaction://hlinkfile"/>
              </a:rPr>
              <a:t> R</a:t>
            </a:r>
            <a:r>
              <a:rPr lang="en-US" dirty="0" smtClean="0"/>
              <a:t>.</a:t>
            </a:r>
          </a:p>
          <a:p>
            <a:pPr>
              <a:buNone/>
            </a:pPr>
            <a:r>
              <a:rPr lang="en-US" b="1" dirty="0" smtClean="0"/>
              <a:t>Source</a:t>
            </a:r>
          </a:p>
          <a:p>
            <a:pPr>
              <a:buNone/>
            </a:pPr>
            <a:r>
              <a:rPr lang="en-US" dirty="0" smtClean="0"/>
              <a:t>Department of Bioethics of the School of Medicine, University of Oporto, Estrada </a:t>
            </a:r>
            <a:r>
              <a:rPr lang="en-US" dirty="0" err="1" smtClean="0"/>
              <a:t>da</a:t>
            </a:r>
            <a:r>
              <a:rPr lang="en-US" dirty="0" smtClean="0"/>
              <a:t> </a:t>
            </a:r>
            <a:r>
              <a:rPr lang="en-US" dirty="0" err="1" smtClean="0"/>
              <a:t>Circunvalação</a:t>
            </a:r>
            <a:r>
              <a:rPr lang="en-US" dirty="0" smtClean="0"/>
              <a:t> 9925, Porto, EU, 4250-150, Portugal. ruinunes@med.up.pt</a:t>
            </a:r>
          </a:p>
          <a:p>
            <a:pPr>
              <a:buNone/>
            </a:pPr>
            <a:r>
              <a:rPr lang="en-US" b="1" dirty="0" smtClean="0"/>
              <a:t>Abstract</a:t>
            </a:r>
          </a:p>
          <a:p>
            <a:pPr>
              <a:buNone/>
            </a:pPr>
            <a:r>
              <a:rPr lang="en-US" dirty="0" smtClean="0"/>
              <a:t>It has been argued by some authors that our reaction to deaf parents who choose deafness for their children ought to be compassion, not condemnation. Although I agree with the reasoning proposed I suggest that this practice could be regarded as unethical. In this article, I shall use the term "dysgenic" as a culturally imposed genetic selection not to achieve any improvement of the human person but to select genetic traits that are commonly accepted as a disabling condition by the majority of the social matrix; in short as a handicap. As in eugenics, dysgenics can be achieved in a positive and a negative way. Positive dysgenics intends to increase the overall number of people with a particular genetic trait. Marriage between deaf people or conceiving deaf children through reproductive technology are examples of positive dysgenics. Negative dysgenics can be obtained through careful prenatal or pre-implantation selection and abortion (or discarding) of normal embryos and </a:t>
            </a:r>
            <a:r>
              <a:rPr lang="en-US" dirty="0" err="1" smtClean="0"/>
              <a:t>foetuses</a:t>
            </a:r>
            <a:r>
              <a:rPr lang="en-US" dirty="0" smtClean="0"/>
              <a:t>. Only deaf children would be allowed to live. If dysgenics is seen as a programmed genetic intervention that undesirably shapes the human condition--like deliberately creating deaf or dwarf people--the professionals involved in reproductive technologies should answer the question if this should be an accepted ethical practice because the basic human right to an open future is violated.</a:t>
            </a:r>
          </a:p>
          <a:p>
            <a:pPr>
              <a:buNone/>
            </a:pPr>
            <a:r>
              <a:rPr lang="en-US" dirty="0" smtClean="0"/>
              <a:t>PMID: 16645795 [</a:t>
            </a:r>
            <a:r>
              <a:rPr lang="en-US" dirty="0" err="1" smtClean="0"/>
              <a:t>PubMed</a:t>
            </a:r>
            <a:r>
              <a:rPr lang="en-US" dirty="0" smtClean="0"/>
              <a:t> - indexed for MEDLINE] </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chemeClr val="accent1"/>
                </a:solidFill>
              </a:rPr>
              <a:t>Aspectos  Nacionales</a:t>
            </a:r>
            <a:r>
              <a:rPr lang="es-ES" b="1" dirty="0" smtClean="0">
                <a:solidFill>
                  <a:srgbClr val="FFFF00"/>
                </a:solidFill>
              </a:rPr>
              <a:t/>
            </a:r>
            <a:br>
              <a:rPr lang="es-ES" b="1" dirty="0" smtClean="0">
                <a:solidFill>
                  <a:srgbClr val="FFFF00"/>
                </a:solidFill>
              </a:rPr>
            </a:br>
            <a:endParaRPr lang="es-ES" dirty="0"/>
          </a:p>
        </p:txBody>
      </p:sp>
      <p:sp>
        <p:nvSpPr>
          <p:cNvPr id="3" name="2 Marcador de contenido"/>
          <p:cNvSpPr>
            <a:spLocks noGrp="1"/>
          </p:cNvSpPr>
          <p:nvPr>
            <p:ph idx="1"/>
          </p:nvPr>
        </p:nvSpPr>
        <p:spPr/>
        <p:txBody>
          <a:bodyPr>
            <a:normAutofit fontScale="92500" lnSpcReduction="20000"/>
          </a:bodyPr>
          <a:lstStyle/>
          <a:p>
            <a:pPr marL="341313" indent="-457200" algn="just">
              <a:lnSpc>
                <a:spcPct val="90000"/>
              </a:lnSpc>
              <a:buSzPct val="120000"/>
              <a:defRPr/>
            </a:pPr>
            <a:r>
              <a:rPr lang="es-ES" b="1" dirty="0" smtClean="0">
                <a:solidFill>
                  <a:schemeClr val="tx2"/>
                </a:solidFill>
              </a:rPr>
              <a:t>La ONU estima desde 1990, el 10% de la población total de México, vive una discapacidad, aprox. 10 millones de personas.</a:t>
            </a:r>
          </a:p>
          <a:p>
            <a:pPr marL="341313" indent="-457200" algn="just">
              <a:lnSpc>
                <a:spcPct val="90000"/>
              </a:lnSpc>
              <a:buSzPct val="120000"/>
              <a:defRPr/>
            </a:pPr>
            <a:r>
              <a:rPr lang="es-ES" b="1" dirty="0" smtClean="0">
                <a:solidFill>
                  <a:schemeClr val="tx2"/>
                </a:solidFill>
              </a:rPr>
              <a:t> El INEGI basado en el Censo Nacional de Población   2000, reporta que solo 1.79 millones de personas tienen discapacidad.</a:t>
            </a:r>
          </a:p>
          <a:p>
            <a:pPr marL="341313" indent="-457200" algn="just">
              <a:lnSpc>
                <a:spcPct val="90000"/>
              </a:lnSpc>
              <a:buSzPct val="120000"/>
              <a:defRPr/>
            </a:pPr>
            <a:r>
              <a:rPr lang="es-ES" b="1" dirty="0" smtClean="0">
                <a:solidFill>
                  <a:schemeClr val="tx2"/>
                </a:solidFill>
              </a:rPr>
              <a:t> La SSA reportaba a la ONU en 1985, la existencia de 5 millones de personas con discapacidad. </a:t>
            </a:r>
          </a:p>
          <a:p>
            <a:pPr marL="341313" indent="-457200" algn="just">
              <a:lnSpc>
                <a:spcPct val="90000"/>
              </a:lnSpc>
              <a:buSzPct val="120000"/>
              <a:defRPr/>
            </a:pPr>
            <a:r>
              <a:rPr lang="es-ES" b="1" dirty="0" smtClean="0">
                <a:solidFill>
                  <a:schemeClr val="tx2"/>
                </a:solidFill>
              </a:rPr>
              <a:t>De acuerdo con el </a:t>
            </a:r>
            <a:r>
              <a:rPr lang="es-ES" b="1" dirty="0" smtClean="0">
                <a:solidFill>
                  <a:schemeClr val="tx2"/>
                </a:solidFill>
                <a:effectLst>
                  <a:outerShdw blurRad="38100" dist="38100" dir="2700000" algn="tl">
                    <a:srgbClr val="C0C0C0"/>
                  </a:outerShdw>
                </a:effectLst>
                <a:hlinkClick r:id="rId2" action="ppaction://hlinkfile"/>
              </a:rPr>
              <a:t>Programa Nacional de Salud 2001-2006</a:t>
            </a:r>
            <a:r>
              <a:rPr lang="es-ES" b="1" dirty="0" smtClean="0">
                <a:solidFill>
                  <a:schemeClr val="tx2"/>
                </a:solidFill>
              </a:rPr>
              <a:t>, cada año se presentan en México 265,000 nuevos casos de discapacidad</a:t>
            </a:r>
            <a:endParaRPr lang="es-ES" dirty="0" smtClean="0"/>
          </a:p>
          <a:p>
            <a:endParaRPr lang="es-ES" dirty="0"/>
          </a:p>
        </p:txBody>
      </p:sp>
      <p:pic>
        <p:nvPicPr>
          <p:cNvPr id="4" name="Picture 5" descr="http://www.google.com/images?q=tbn:4LuBlCFa7XOsBM::3.bp.blogspot.com/_SqqrFLnBE4M/THFdfb8a-oI/AAAAAAAAAOE/tEvnKTTPbf0/s1600/discapacidad.gif&amp;t=1&amp;h=66&amp;w=126&amp;usg=__DB6cjZjuguG9y9-CQHKFNTSWrXo=">
            <a:hlinkClick r:id="rId3"/>
          </p:cNvPr>
          <p:cNvPicPr>
            <a:picLocks noChangeAspect="1" noChangeArrowheads="1"/>
          </p:cNvPicPr>
          <p:nvPr/>
        </p:nvPicPr>
        <p:blipFill>
          <a:blip r:embed="rId4" cstate="print"/>
          <a:srcRect/>
          <a:stretch>
            <a:fillRect/>
          </a:stretch>
        </p:blipFill>
        <p:spPr bwMode="auto">
          <a:xfrm>
            <a:off x="611188" y="692150"/>
            <a:ext cx="1200150" cy="6286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chemeClr val="accent1"/>
                </a:solidFill>
              </a:rPr>
              <a:t>Organización Mundial de la Salud</a:t>
            </a:r>
            <a:endParaRPr lang="es-ES" dirty="0"/>
          </a:p>
        </p:txBody>
      </p:sp>
      <p:sp>
        <p:nvSpPr>
          <p:cNvPr id="3" name="2 Marcador de contenido"/>
          <p:cNvSpPr>
            <a:spLocks noGrp="1"/>
          </p:cNvSpPr>
          <p:nvPr>
            <p:ph idx="1"/>
          </p:nvPr>
        </p:nvSpPr>
        <p:spPr/>
        <p:txBody>
          <a:bodyPr/>
          <a:lstStyle/>
          <a:p>
            <a:pPr algn="just">
              <a:lnSpc>
                <a:spcPct val="90000"/>
              </a:lnSpc>
              <a:defRPr/>
            </a:pPr>
            <a:r>
              <a:rPr lang="es-ES_tradnl" dirty="0" smtClean="0">
                <a:solidFill>
                  <a:schemeClr val="tx2">
                    <a:lumMod val="75000"/>
                  </a:schemeClr>
                </a:solidFill>
              </a:rPr>
              <a:t>98% de las personas que viven en países en vías de desarrollo no tienen acceso a servicios de rehabilitación.</a:t>
            </a:r>
          </a:p>
          <a:p>
            <a:pPr algn="just">
              <a:lnSpc>
                <a:spcPct val="90000"/>
              </a:lnSpc>
              <a:defRPr/>
            </a:pPr>
            <a:r>
              <a:rPr lang="es-ES_tradnl" dirty="0" smtClean="0">
                <a:solidFill>
                  <a:schemeClr val="tx2">
                    <a:lumMod val="75000"/>
                  </a:schemeClr>
                </a:solidFill>
              </a:rPr>
              <a:t>Ningún país cuenta con sistema de transporte totalmente adaptado.</a:t>
            </a:r>
          </a:p>
          <a:p>
            <a:pPr algn="just">
              <a:lnSpc>
                <a:spcPct val="90000"/>
              </a:lnSpc>
              <a:defRPr/>
            </a:pPr>
            <a:r>
              <a:rPr lang="es-ES_tradnl" dirty="0" smtClean="0">
                <a:solidFill>
                  <a:schemeClr val="tx2">
                    <a:lumMod val="75000"/>
                  </a:schemeClr>
                </a:solidFill>
              </a:rPr>
              <a:t>Solo el 25 % cuenta con empleo o ingresos.</a:t>
            </a:r>
          </a:p>
          <a:p>
            <a:pPr algn="just">
              <a:lnSpc>
                <a:spcPct val="90000"/>
              </a:lnSpc>
              <a:defRPr/>
            </a:pPr>
            <a:r>
              <a:rPr lang="es-ES_tradnl" dirty="0" smtClean="0">
                <a:solidFill>
                  <a:schemeClr val="tx2">
                    <a:lumMod val="75000"/>
                  </a:schemeClr>
                </a:solidFill>
              </a:rPr>
              <a:t>80 % depende de sus familiares o amigos y     10% vive de la caridad.</a:t>
            </a:r>
            <a:endParaRPr lang="es-ES" dirty="0" smtClean="0">
              <a:solidFill>
                <a:schemeClr val="tx2">
                  <a:lumMod val="75000"/>
                </a:schemeClr>
              </a:solidFill>
            </a:endParaRPr>
          </a:p>
          <a:p>
            <a:pPr>
              <a:buNone/>
              <a:defRPr/>
            </a:pPr>
            <a:r>
              <a:rPr lang="es-ES_tradnl" sz="1800" dirty="0" smtClean="0">
                <a:solidFill>
                  <a:schemeClr val="tx2">
                    <a:lumMod val="75000"/>
                  </a:schemeClr>
                </a:solidFill>
              </a:rPr>
              <a:t>Acta Bioética 2002;año VII, Nº 1</a:t>
            </a:r>
            <a:endParaRPr lang="es-ES" sz="1800" dirty="0" smtClean="0">
              <a:solidFill>
                <a:schemeClr val="tx2">
                  <a:lumMod val="75000"/>
                </a:schemeClr>
              </a:solidFill>
            </a:endParaRPr>
          </a:p>
          <a:p>
            <a:pPr>
              <a:defRPr/>
            </a:pPr>
            <a:endParaRPr lang="es-ES" dirty="0" smtClean="0"/>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chemeClr val="accent1"/>
                </a:solidFill>
              </a:rPr>
              <a:t>Tipos de discapacidad</a:t>
            </a:r>
            <a:r>
              <a:rPr lang="es-MX" b="1" dirty="0" smtClean="0">
                <a:solidFill>
                  <a:srgbClr val="FFFF00"/>
                </a:solidFill>
              </a:rPr>
              <a:t/>
            </a:r>
            <a:br>
              <a:rPr lang="es-MX" b="1" dirty="0" smtClean="0">
                <a:solidFill>
                  <a:srgbClr val="FFFF00"/>
                </a:solidFill>
              </a:rPr>
            </a:br>
            <a:endParaRPr lang="es-ES" dirty="0"/>
          </a:p>
        </p:txBody>
      </p:sp>
      <p:sp>
        <p:nvSpPr>
          <p:cNvPr id="3" name="2 Marcador de contenido"/>
          <p:cNvSpPr>
            <a:spLocks noGrp="1"/>
          </p:cNvSpPr>
          <p:nvPr>
            <p:ph idx="1"/>
          </p:nvPr>
        </p:nvSpPr>
        <p:spPr/>
        <p:txBody>
          <a:bodyPr>
            <a:normAutofit fontScale="92500" lnSpcReduction="20000"/>
          </a:bodyPr>
          <a:lstStyle/>
          <a:p>
            <a:pPr>
              <a:buClr>
                <a:srgbClr val="9933FF"/>
              </a:buClr>
              <a:defRPr/>
            </a:pPr>
            <a:r>
              <a:rPr lang="es-MX" b="1" dirty="0" smtClean="0">
                <a:solidFill>
                  <a:schemeClr val="tx2">
                    <a:lumMod val="75000"/>
                  </a:schemeClr>
                </a:solidFill>
              </a:rPr>
              <a:t>Auditiva: </a:t>
            </a:r>
            <a:r>
              <a:rPr lang="es-MX" dirty="0" smtClean="0">
                <a:solidFill>
                  <a:schemeClr val="tx2">
                    <a:lumMod val="75000"/>
                  </a:schemeClr>
                </a:solidFill>
              </a:rPr>
              <a:t>Sordos o hipoacúsicos.</a:t>
            </a:r>
          </a:p>
          <a:p>
            <a:pPr>
              <a:buClr>
                <a:srgbClr val="9933FF"/>
              </a:buClr>
              <a:defRPr/>
            </a:pPr>
            <a:endParaRPr lang="es-MX" dirty="0" smtClean="0">
              <a:solidFill>
                <a:schemeClr val="tx2">
                  <a:lumMod val="75000"/>
                </a:schemeClr>
              </a:solidFill>
            </a:endParaRPr>
          </a:p>
          <a:p>
            <a:pPr>
              <a:buClr>
                <a:srgbClr val="9933FF"/>
              </a:buClr>
              <a:defRPr/>
            </a:pPr>
            <a:r>
              <a:rPr lang="es-MX" b="1" dirty="0" smtClean="0">
                <a:solidFill>
                  <a:schemeClr val="tx2">
                    <a:lumMod val="75000"/>
                  </a:schemeClr>
                </a:solidFill>
              </a:rPr>
              <a:t>Intelectual: </a:t>
            </a:r>
            <a:r>
              <a:rPr lang="es-MX" dirty="0" smtClean="0">
                <a:solidFill>
                  <a:schemeClr val="tx2">
                    <a:lumMod val="75000"/>
                  </a:schemeClr>
                </a:solidFill>
              </a:rPr>
              <a:t>Deficiencia mental.</a:t>
            </a:r>
          </a:p>
          <a:p>
            <a:pPr>
              <a:buClr>
                <a:srgbClr val="9933FF"/>
              </a:buClr>
              <a:defRPr/>
            </a:pPr>
            <a:endParaRPr lang="es-MX" dirty="0" smtClean="0">
              <a:solidFill>
                <a:schemeClr val="tx2">
                  <a:lumMod val="75000"/>
                </a:schemeClr>
              </a:solidFill>
            </a:endParaRPr>
          </a:p>
          <a:p>
            <a:pPr>
              <a:buClr>
                <a:srgbClr val="9933FF"/>
              </a:buClr>
              <a:defRPr/>
            </a:pPr>
            <a:r>
              <a:rPr lang="es-MX" b="1" dirty="0" smtClean="0">
                <a:solidFill>
                  <a:schemeClr val="tx2">
                    <a:lumMod val="75000"/>
                  </a:schemeClr>
                </a:solidFill>
              </a:rPr>
              <a:t>Neuromotora: </a:t>
            </a:r>
            <a:r>
              <a:rPr lang="es-MX" dirty="0" smtClean="0">
                <a:solidFill>
                  <a:schemeClr val="tx2">
                    <a:lumMod val="75000"/>
                  </a:schemeClr>
                </a:solidFill>
              </a:rPr>
              <a:t>Afectación sistema músculo-esquelético.</a:t>
            </a:r>
          </a:p>
          <a:p>
            <a:pPr>
              <a:buClr>
                <a:srgbClr val="9933FF"/>
              </a:buClr>
              <a:defRPr/>
            </a:pPr>
            <a:endParaRPr lang="es-MX" dirty="0" smtClean="0">
              <a:solidFill>
                <a:schemeClr val="tx2">
                  <a:lumMod val="75000"/>
                </a:schemeClr>
              </a:solidFill>
            </a:endParaRPr>
          </a:p>
          <a:p>
            <a:pPr>
              <a:buClr>
                <a:srgbClr val="9933FF"/>
              </a:buClr>
              <a:defRPr/>
            </a:pPr>
            <a:r>
              <a:rPr lang="es-MX" b="1" dirty="0" smtClean="0">
                <a:solidFill>
                  <a:schemeClr val="tx2">
                    <a:lumMod val="75000"/>
                  </a:schemeClr>
                </a:solidFill>
              </a:rPr>
              <a:t>Visual: </a:t>
            </a:r>
            <a:r>
              <a:rPr lang="es-MX" dirty="0" smtClean="0">
                <a:solidFill>
                  <a:schemeClr val="tx2">
                    <a:lumMod val="75000"/>
                  </a:schemeClr>
                </a:solidFill>
              </a:rPr>
              <a:t>Ciegos o débiles visuales.</a:t>
            </a:r>
            <a:endParaRPr lang="es-ES" dirty="0" smtClean="0">
              <a:solidFill>
                <a:schemeClr val="tx2">
                  <a:lumMod val="75000"/>
                </a:schemeClr>
              </a:solidFill>
            </a:endParaRPr>
          </a:p>
          <a:p>
            <a:pPr>
              <a:buNone/>
              <a:defRPr/>
            </a:pPr>
            <a:r>
              <a:rPr lang="es-MX" sz="2400" b="1" i="1" dirty="0" smtClean="0"/>
              <a:t>Norma Oficial Mexicana (NOM  173-SSA1-1998 )Sobre Discapacidad. Diario Oficial, Diciembre 1998</a:t>
            </a:r>
            <a:endParaRPr lang="es-ES" sz="2400" b="1" i="1" dirty="0" smtClean="0"/>
          </a:p>
          <a:p>
            <a:endParaRPr lang="es-ES" dirty="0"/>
          </a:p>
        </p:txBody>
      </p:sp>
      <p:pic>
        <p:nvPicPr>
          <p:cNvPr id="5" name="Picture 5" descr="http://2.bp.blogspot.com/_NmP90ZnXDGY/TGq94S0gYsI/AAAAAAAAAF4/kk33lJ8A85Y/s200/Discapacidad.jpg">
            <a:hlinkClick r:id="rId2"/>
          </p:cNvPr>
          <p:cNvPicPr>
            <a:picLocks noChangeAspect="1" noChangeArrowheads="1"/>
          </p:cNvPicPr>
          <p:nvPr/>
        </p:nvPicPr>
        <p:blipFill>
          <a:blip r:embed="rId3" cstate="print"/>
          <a:srcRect/>
          <a:stretch>
            <a:fillRect/>
          </a:stretch>
        </p:blipFill>
        <p:spPr bwMode="auto">
          <a:xfrm>
            <a:off x="6443663" y="1268413"/>
            <a:ext cx="1581150" cy="14938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chemeClr val="accent1"/>
                </a:solidFill>
              </a:rPr>
              <a:t>Factores  aunados a la discapacidad</a:t>
            </a:r>
            <a:br>
              <a:rPr lang="es-ES" b="1" i="1" dirty="0" smtClean="0">
                <a:solidFill>
                  <a:schemeClr val="accent1"/>
                </a:solidFill>
              </a:rPr>
            </a:br>
            <a:endParaRPr lang="es-ES" dirty="0"/>
          </a:p>
        </p:txBody>
      </p:sp>
      <p:sp>
        <p:nvSpPr>
          <p:cNvPr id="3" name="2 Marcador de contenido"/>
          <p:cNvSpPr>
            <a:spLocks noGrp="1"/>
          </p:cNvSpPr>
          <p:nvPr>
            <p:ph idx="1"/>
          </p:nvPr>
        </p:nvSpPr>
        <p:spPr/>
        <p:txBody>
          <a:bodyPr/>
          <a:lstStyle/>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i="1" dirty="0" smtClean="0">
                <a:solidFill>
                  <a:schemeClr val="tx2">
                    <a:lumMod val="75000"/>
                  </a:schemeClr>
                </a:solidFill>
              </a:rPr>
              <a:t>I.-</a:t>
            </a:r>
            <a:r>
              <a:rPr lang="en-GB" sz="2800" dirty="0" smtClean="0">
                <a:solidFill>
                  <a:schemeClr val="tx2">
                    <a:lumMod val="75000"/>
                  </a:schemeClr>
                </a:solidFill>
              </a:rPr>
              <a:t>       </a:t>
            </a:r>
            <a:r>
              <a:rPr lang="en-GB" i="1" dirty="0" smtClean="0">
                <a:solidFill>
                  <a:schemeClr val="tx2">
                    <a:lumMod val="75000"/>
                  </a:schemeClr>
                </a:solidFill>
              </a:rPr>
              <a:t> </a:t>
            </a:r>
            <a:r>
              <a:rPr lang="en-GB" i="1" dirty="0" err="1" smtClean="0">
                <a:solidFill>
                  <a:schemeClr val="tx2">
                    <a:lumMod val="75000"/>
                  </a:schemeClr>
                </a:solidFill>
              </a:rPr>
              <a:t>Bajos</a:t>
            </a:r>
            <a:r>
              <a:rPr lang="en-GB" i="1" dirty="0" smtClean="0">
                <a:solidFill>
                  <a:schemeClr val="tx2">
                    <a:lumMod val="75000"/>
                  </a:schemeClr>
                </a:solidFill>
              </a:rPr>
              <a:t> </a:t>
            </a:r>
            <a:r>
              <a:rPr lang="en-GB" i="1" dirty="0" err="1" smtClean="0">
                <a:solidFill>
                  <a:schemeClr val="tx2">
                    <a:lumMod val="75000"/>
                  </a:schemeClr>
                </a:solidFill>
              </a:rPr>
              <a:t>niveles</a:t>
            </a:r>
            <a:r>
              <a:rPr lang="en-GB" i="1" dirty="0" smtClean="0">
                <a:solidFill>
                  <a:schemeClr val="tx2">
                    <a:lumMod val="75000"/>
                  </a:schemeClr>
                </a:solidFill>
              </a:rPr>
              <a:t>  </a:t>
            </a:r>
            <a:r>
              <a:rPr lang="en-GB" i="1" dirty="0" err="1" smtClean="0">
                <a:solidFill>
                  <a:schemeClr val="tx2">
                    <a:lumMod val="75000"/>
                  </a:schemeClr>
                </a:solidFill>
              </a:rPr>
              <a:t>educación</a:t>
            </a:r>
            <a:r>
              <a:rPr lang="en-GB" i="1" dirty="0" smtClean="0">
                <a:solidFill>
                  <a:schemeClr val="tx2">
                    <a:lumMod val="75000"/>
                  </a:schemeClr>
                </a:solidFill>
              </a:rPr>
              <a:t>.</a:t>
            </a:r>
            <a:endParaRPr lang="en-GB" sz="2800" i="1" dirty="0" smtClean="0">
              <a:solidFill>
                <a:schemeClr val="tx2">
                  <a:lumMod val="75000"/>
                </a:schemeClr>
              </a:solidFill>
            </a:endParaRPr>
          </a:p>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i="1" dirty="0" smtClean="0">
                <a:solidFill>
                  <a:schemeClr val="tx2">
                    <a:lumMod val="75000"/>
                  </a:schemeClr>
                </a:solidFill>
              </a:rPr>
              <a:t>II.-    </a:t>
            </a:r>
            <a:r>
              <a:rPr lang="en-GB" i="1" dirty="0" err="1" smtClean="0">
                <a:solidFill>
                  <a:schemeClr val="tx2">
                    <a:lumMod val="75000"/>
                  </a:schemeClr>
                </a:solidFill>
              </a:rPr>
              <a:t>Falta</a:t>
            </a:r>
            <a:r>
              <a:rPr lang="en-GB" i="1" dirty="0" smtClean="0">
                <a:solidFill>
                  <a:schemeClr val="tx2">
                    <a:lumMod val="75000"/>
                  </a:schemeClr>
                </a:solidFill>
              </a:rPr>
              <a:t> de </a:t>
            </a:r>
            <a:r>
              <a:rPr lang="en-GB" i="1" dirty="0" err="1" smtClean="0">
                <a:solidFill>
                  <a:schemeClr val="tx2">
                    <a:lumMod val="75000"/>
                  </a:schemeClr>
                </a:solidFill>
              </a:rPr>
              <a:t>prevención</a:t>
            </a:r>
            <a:r>
              <a:rPr lang="en-GB" i="1" dirty="0" smtClean="0">
                <a:solidFill>
                  <a:schemeClr val="tx2">
                    <a:lumMod val="75000"/>
                  </a:schemeClr>
                </a:solidFill>
              </a:rPr>
              <a:t>.</a:t>
            </a:r>
          </a:p>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i="1" dirty="0" smtClean="0">
                <a:solidFill>
                  <a:schemeClr val="tx2">
                    <a:lumMod val="75000"/>
                  </a:schemeClr>
                </a:solidFill>
              </a:rPr>
              <a:t>III.-   </a:t>
            </a:r>
            <a:r>
              <a:rPr lang="en-GB" i="1" dirty="0" err="1" smtClean="0">
                <a:solidFill>
                  <a:schemeClr val="tx2">
                    <a:lumMod val="75000"/>
                  </a:schemeClr>
                </a:solidFill>
              </a:rPr>
              <a:t>Aumento</a:t>
            </a:r>
            <a:r>
              <a:rPr lang="en-GB" i="1" dirty="0" smtClean="0">
                <a:solidFill>
                  <a:schemeClr val="tx2">
                    <a:lumMod val="75000"/>
                  </a:schemeClr>
                </a:solidFill>
              </a:rPr>
              <a:t> de </a:t>
            </a:r>
            <a:r>
              <a:rPr lang="en-GB" i="1" dirty="0" err="1" smtClean="0">
                <a:solidFill>
                  <a:schemeClr val="tx2">
                    <a:lumMod val="75000"/>
                  </a:schemeClr>
                </a:solidFill>
              </a:rPr>
              <a:t>las</a:t>
            </a:r>
            <a:r>
              <a:rPr lang="en-GB" i="1" dirty="0" smtClean="0">
                <a:solidFill>
                  <a:schemeClr val="tx2">
                    <a:lumMod val="75000"/>
                  </a:schemeClr>
                </a:solidFill>
              </a:rPr>
              <a:t> </a:t>
            </a:r>
            <a:r>
              <a:rPr lang="en-GB" i="1" dirty="0" err="1" smtClean="0">
                <a:solidFill>
                  <a:schemeClr val="tx2">
                    <a:lumMod val="75000"/>
                  </a:schemeClr>
                </a:solidFill>
              </a:rPr>
              <a:t>enfermedades</a:t>
            </a:r>
            <a:r>
              <a:rPr lang="en-GB" i="1" dirty="0" smtClean="0">
                <a:solidFill>
                  <a:schemeClr val="tx2">
                    <a:lumMod val="75000"/>
                  </a:schemeClr>
                </a:solidFill>
              </a:rPr>
              <a:t> </a:t>
            </a:r>
            <a:r>
              <a:rPr lang="en-GB" i="1" dirty="0" err="1" smtClean="0">
                <a:solidFill>
                  <a:schemeClr val="tx2">
                    <a:lumMod val="75000"/>
                  </a:schemeClr>
                </a:solidFill>
              </a:rPr>
              <a:t>crónico</a:t>
            </a:r>
            <a:r>
              <a:rPr lang="en-GB" i="1" dirty="0" smtClean="0">
                <a:solidFill>
                  <a:schemeClr val="tx2">
                    <a:lumMod val="75000"/>
                  </a:schemeClr>
                </a:solidFill>
              </a:rPr>
              <a:t>           </a:t>
            </a:r>
            <a:r>
              <a:rPr lang="en-GB" i="1" dirty="0" err="1" smtClean="0">
                <a:solidFill>
                  <a:schemeClr val="tx2">
                    <a:lumMod val="75000"/>
                  </a:schemeClr>
                </a:solidFill>
              </a:rPr>
              <a:t>degenerativas</a:t>
            </a:r>
            <a:r>
              <a:rPr lang="en-GB" i="1" dirty="0" smtClean="0">
                <a:solidFill>
                  <a:schemeClr val="tx2">
                    <a:lumMod val="75000"/>
                  </a:schemeClr>
                </a:solidFill>
              </a:rPr>
              <a:t>.</a:t>
            </a:r>
          </a:p>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i="1" dirty="0" smtClean="0">
                <a:solidFill>
                  <a:schemeClr val="tx2">
                    <a:lumMod val="75000"/>
                  </a:schemeClr>
                </a:solidFill>
              </a:rPr>
              <a:t>IV.-  </a:t>
            </a:r>
            <a:r>
              <a:rPr lang="en-GB" i="1" dirty="0" err="1" smtClean="0">
                <a:solidFill>
                  <a:schemeClr val="tx2">
                    <a:lumMod val="75000"/>
                  </a:schemeClr>
                </a:solidFill>
              </a:rPr>
              <a:t>Escasa</a:t>
            </a:r>
            <a:r>
              <a:rPr lang="en-GB" i="1" dirty="0" smtClean="0">
                <a:solidFill>
                  <a:schemeClr val="tx2">
                    <a:lumMod val="75000"/>
                  </a:schemeClr>
                </a:solidFill>
              </a:rPr>
              <a:t>  </a:t>
            </a:r>
            <a:r>
              <a:rPr lang="en-GB" i="1" dirty="0" err="1" smtClean="0">
                <a:solidFill>
                  <a:schemeClr val="tx2">
                    <a:lumMod val="75000"/>
                  </a:schemeClr>
                </a:solidFill>
              </a:rPr>
              <a:t>cultura</a:t>
            </a:r>
            <a:r>
              <a:rPr lang="en-GB" i="1" dirty="0" smtClean="0">
                <a:solidFill>
                  <a:schemeClr val="tx2">
                    <a:lumMod val="75000"/>
                  </a:schemeClr>
                </a:solidFill>
              </a:rPr>
              <a:t> </a:t>
            </a:r>
            <a:r>
              <a:rPr lang="en-GB" i="1" dirty="0" err="1" smtClean="0">
                <a:solidFill>
                  <a:schemeClr val="tx2">
                    <a:lumMod val="75000"/>
                  </a:schemeClr>
                </a:solidFill>
              </a:rPr>
              <a:t>médica</a:t>
            </a:r>
            <a:r>
              <a:rPr lang="en-GB" i="1" dirty="0" smtClean="0">
                <a:solidFill>
                  <a:schemeClr val="tx2">
                    <a:lumMod val="75000"/>
                  </a:schemeClr>
                </a:solidFill>
              </a:rPr>
              <a:t>.</a:t>
            </a:r>
          </a:p>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i="1" dirty="0" smtClean="0">
                <a:solidFill>
                  <a:schemeClr val="tx2">
                    <a:lumMod val="75000"/>
                  </a:schemeClr>
                </a:solidFill>
              </a:rPr>
              <a:t>V.-   </a:t>
            </a:r>
            <a:r>
              <a:rPr lang="en-GB" i="1" dirty="0" err="1" smtClean="0">
                <a:solidFill>
                  <a:schemeClr val="tx2">
                    <a:lumMod val="75000"/>
                  </a:schemeClr>
                </a:solidFill>
              </a:rPr>
              <a:t>Deterioro</a:t>
            </a:r>
            <a:r>
              <a:rPr lang="en-GB" i="1" dirty="0" smtClean="0">
                <a:solidFill>
                  <a:schemeClr val="tx2">
                    <a:lumMod val="75000"/>
                  </a:schemeClr>
                </a:solidFill>
              </a:rPr>
              <a:t> del </a:t>
            </a:r>
            <a:r>
              <a:rPr lang="en-GB" i="1" dirty="0" err="1" smtClean="0">
                <a:solidFill>
                  <a:schemeClr val="tx2">
                    <a:lumMod val="75000"/>
                  </a:schemeClr>
                </a:solidFill>
              </a:rPr>
              <a:t>medio</a:t>
            </a:r>
            <a:r>
              <a:rPr lang="en-GB" i="1" dirty="0" smtClean="0">
                <a:solidFill>
                  <a:schemeClr val="tx2">
                    <a:lumMod val="75000"/>
                  </a:schemeClr>
                </a:solidFill>
              </a:rPr>
              <a:t> </a:t>
            </a:r>
            <a:r>
              <a:rPr lang="en-GB" i="1" dirty="0" err="1" smtClean="0">
                <a:solidFill>
                  <a:schemeClr val="tx2">
                    <a:lumMod val="75000"/>
                  </a:schemeClr>
                </a:solidFill>
              </a:rPr>
              <a:t>ambiente</a:t>
            </a:r>
            <a:r>
              <a:rPr lang="en-GB" i="1" dirty="0" smtClean="0">
                <a:solidFill>
                  <a:schemeClr val="tx2">
                    <a:lumMod val="75000"/>
                  </a:schemeClr>
                </a:solidFill>
              </a:rPr>
              <a:t>.</a:t>
            </a:r>
          </a:p>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i="1" dirty="0" smtClean="0">
                <a:solidFill>
                  <a:schemeClr val="tx2">
                    <a:lumMod val="75000"/>
                  </a:schemeClr>
                </a:solidFill>
              </a:rPr>
              <a:t>VI.-  </a:t>
            </a:r>
            <a:r>
              <a:rPr lang="en-GB" i="1" dirty="0" err="1" smtClean="0">
                <a:solidFill>
                  <a:schemeClr val="tx2">
                    <a:lumMod val="75000"/>
                  </a:schemeClr>
                </a:solidFill>
              </a:rPr>
              <a:t>Perspectivas</a:t>
            </a:r>
            <a:r>
              <a:rPr lang="en-GB" i="1" dirty="0" smtClean="0">
                <a:solidFill>
                  <a:schemeClr val="tx2">
                    <a:lumMod val="75000"/>
                  </a:schemeClr>
                </a:solidFill>
              </a:rPr>
              <a:t> de </a:t>
            </a:r>
            <a:r>
              <a:rPr lang="en-GB" i="1" dirty="0" err="1" smtClean="0">
                <a:solidFill>
                  <a:schemeClr val="tx2">
                    <a:lumMod val="75000"/>
                  </a:schemeClr>
                </a:solidFill>
              </a:rPr>
              <a:t>vida</a:t>
            </a:r>
            <a:r>
              <a:rPr lang="en-GB" i="1" dirty="0" smtClean="0">
                <a:solidFill>
                  <a:schemeClr val="tx2">
                    <a:lumMod val="75000"/>
                  </a:schemeClr>
                </a:solidFill>
              </a:rPr>
              <a:t>. </a:t>
            </a:r>
          </a:p>
          <a:p>
            <a:pPr marL="339725" indent="-339725" defTabSz="449263">
              <a:spcBef>
                <a:spcPts val="475"/>
              </a:spcBef>
              <a:buSzPct val="50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i="1" dirty="0" smtClean="0">
                <a:solidFill>
                  <a:schemeClr val="tx2">
                    <a:lumMod val="75000"/>
                  </a:schemeClr>
                </a:solidFill>
              </a:rPr>
              <a:t>VII.- </a:t>
            </a:r>
            <a:r>
              <a:rPr lang="en-GB" i="1" dirty="0" err="1" smtClean="0">
                <a:solidFill>
                  <a:schemeClr val="tx2">
                    <a:lumMod val="75000"/>
                  </a:schemeClr>
                </a:solidFill>
              </a:rPr>
              <a:t>Desarrollo</a:t>
            </a:r>
            <a:r>
              <a:rPr lang="en-GB" i="1" dirty="0" smtClean="0">
                <a:solidFill>
                  <a:schemeClr val="tx2">
                    <a:lumMod val="75000"/>
                  </a:schemeClr>
                </a:solidFill>
              </a:rPr>
              <a:t> del </a:t>
            </a:r>
            <a:r>
              <a:rPr lang="en-GB" i="1" dirty="0" err="1" smtClean="0">
                <a:solidFill>
                  <a:schemeClr val="tx2">
                    <a:lumMod val="75000"/>
                  </a:schemeClr>
                </a:solidFill>
              </a:rPr>
              <a:t>país</a:t>
            </a:r>
            <a:r>
              <a:rPr lang="en-GB" i="1" dirty="0" smtClean="0">
                <a:solidFill>
                  <a:schemeClr val="tx2">
                    <a:lumMod val="75000"/>
                  </a:schemeClr>
                </a:solidFill>
              </a:rPr>
              <a:t>.</a:t>
            </a:r>
          </a:p>
          <a:p>
            <a:endParaRPr lang="es-ES" dirty="0"/>
          </a:p>
        </p:txBody>
      </p:sp>
      <p:pic>
        <p:nvPicPr>
          <p:cNvPr id="4" name="Picture 5" descr="http://t3.gstatic.com/images?q=tbn:ANd9GcT5PuLYy-T5HFEvePmhjDeNy3fS8ExjfBsQ1EjOQ_IXyenLtKhxGZyhPzw">
            <a:hlinkClick r:id="rId2"/>
          </p:cNvPr>
          <p:cNvPicPr>
            <a:picLocks noChangeAspect="1" noChangeArrowheads="1"/>
          </p:cNvPicPr>
          <p:nvPr/>
        </p:nvPicPr>
        <p:blipFill>
          <a:blip r:embed="rId3" cstate="print"/>
          <a:srcRect/>
          <a:stretch>
            <a:fillRect/>
          </a:stretch>
        </p:blipFill>
        <p:spPr bwMode="auto">
          <a:xfrm>
            <a:off x="7088188" y="981075"/>
            <a:ext cx="1460500" cy="10080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grafica sordos.png"/>
          <p:cNvPicPr>
            <a:picLocks noGrp="1" noChangeAspect="1"/>
          </p:cNvPicPr>
          <p:nvPr>
            <p:ph idx="1"/>
          </p:nvPr>
        </p:nvPicPr>
        <p:blipFill>
          <a:blip r:embed="rId2" cstate="print"/>
          <a:stretch>
            <a:fillRect/>
          </a:stretch>
        </p:blipFill>
        <p:spPr>
          <a:xfrm>
            <a:off x="-252536" y="0"/>
            <a:ext cx="8604590" cy="6674703"/>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2685</Words>
  <Application>Microsoft Office PowerPoint</Application>
  <PresentationFormat>Presentación en pantalla (4:3)</PresentationFormat>
  <Paragraphs>176</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Bioética y discapacidad auditiva</vt:lpstr>
      <vt:lpstr>Diapositiva 2</vt:lpstr>
      <vt:lpstr>Diapositiva 3</vt:lpstr>
      <vt:lpstr>Epidemiología de la Discapacidad</vt:lpstr>
      <vt:lpstr>Aspectos  Nacionales </vt:lpstr>
      <vt:lpstr>Organización Mundial de la Salud</vt:lpstr>
      <vt:lpstr>Tipos de discapacidad </vt:lpstr>
      <vt:lpstr>Factores  aunados a la discapacidad </vt:lpstr>
      <vt:lpstr>Diapositiva 9</vt:lpstr>
      <vt:lpstr>Sordo</vt:lpstr>
      <vt:lpstr>Perspectivas sobre las personas  Sordas </vt:lpstr>
      <vt:lpstr>Ser  Sordo es  más que un diagnóstico médico,  posee una dimensión cultural</vt:lpstr>
      <vt:lpstr>Diapositiva 13</vt:lpstr>
      <vt:lpstr>Diapositiva 14</vt:lpstr>
      <vt:lpstr>Diapositiva 15</vt:lpstr>
      <vt:lpstr>Interacciones posibles de las personas sordas</vt:lpstr>
      <vt:lpstr>¿Qué nos da la audición?</vt:lpstr>
      <vt:lpstr>¿Qué nos da la audición?</vt:lpstr>
      <vt:lpstr>Educación</vt:lpstr>
      <vt:lpstr>Sexualidad</vt:lpstr>
      <vt:lpstr>Eugenesis</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Jaime Bernal Villegas Palabras de un genetista a sus legisladores.</vt:lpstr>
      <vt:lpstr>Dilemas</vt:lpstr>
      <vt:lpstr>Dilemas</vt:lpstr>
      <vt:lpstr>Diapositiva 38</vt:lpstr>
      <vt:lpstr>Diapositiva 39</vt:lpstr>
      <vt:lpstr>La Bioética ya no es solo una cuestión médica, se torna  una cuestión social. </vt:lpstr>
      <vt:lpstr>Diapositiva 41</vt:lpstr>
      <vt:lpstr>¿Cuáles principios de la Bioética se violentan?</vt:lpstr>
      <vt:lpstr>Para la atención Médica la propuesta es: </vt:lpstr>
      <vt:lpstr>Deafness, genetics and dysgenics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Bioética y discapacidad auditiva</dc:title>
  <dc:creator>mrramirez</dc:creator>
  <cp:lastModifiedBy>Gabriel</cp:lastModifiedBy>
  <cp:revision>81</cp:revision>
  <dcterms:created xsi:type="dcterms:W3CDTF">2011-05-03T16:07:50Z</dcterms:created>
  <dcterms:modified xsi:type="dcterms:W3CDTF">2011-05-07T04:06:25Z</dcterms:modified>
</cp:coreProperties>
</file>