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354" r:id="rId5"/>
    <p:sldId id="264" r:id="rId6"/>
    <p:sldId id="263" r:id="rId7"/>
    <p:sldId id="262" r:id="rId8"/>
    <p:sldId id="259" r:id="rId9"/>
    <p:sldId id="260" r:id="rId10"/>
    <p:sldId id="355" r:id="rId11"/>
    <p:sldId id="261" r:id="rId12"/>
    <p:sldId id="346" r:id="rId13"/>
    <p:sldId id="347" r:id="rId14"/>
    <p:sldId id="348" r:id="rId15"/>
    <p:sldId id="349" r:id="rId16"/>
    <p:sldId id="350" r:id="rId17"/>
    <p:sldId id="351" r:id="rId18"/>
    <p:sldId id="352" r:id="rId19"/>
    <p:sldId id="353" r:id="rId20"/>
    <p:sldId id="338" r:id="rId21"/>
    <p:sldId id="339" r:id="rId22"/>
    <p:sldId id="340" r:id="rId23"/>
    <p:sldId id="341" r:id="rId24"/>
    <p:sldId id="342" r:id="rId25"/>
    <p:sldId id="343" r:id="rId26"/>
    <p:sldId id="344" r:id="rId27"/>
    <p:sldId id="345" r:id="rId28"/>
    <p:sldId id="330" r:id="rId29"/>
    <p:sldId id="331" r:id="rId30"/>
    <p:sldId id="332" r:id="rId31"/>
    <p:sldId id="333" r:id="rId32"/>
    <p:sldId id="334" r:id="rId33"/>
    <p:sldId id="335" r:id="rId34"/>
    <p:sldId id="336" r:id="rId35"/>
    <p:sldId id="337" r:id="rId36"/>
    <p:sldId id="322" r:id="rId37"/>
    <p:sldId id="323" r:id="rId38"/>
    <p:sldId id="324" r:id="rId39"/>
    <p:sldId id="325" r:id="rId40"/>
    <p:sldId id="326" r:id="rId41"/>
    <p:sldId id="327" r:id="rId42"/>
    <p:sldId id="328" r:id="rId43"/>
    <p:sldId id="329" r:id="rId44"/>
    <p:sldId id="314" r:id="rId45"/>
    <p:sldId id="315" r:id="rId46"/>
    <p:sldId id="316" r:id="rId47"/>
    <p:sldId id="317" r:id="rId48"/>
    <p:sldId id="318" r:id="rId49"/>
    <p:sldId id="319" r:id="rId50"/>
    <p:sldId id="320" r:id="rId5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0448CCB-118C-4EB0-92BD-7F66D191C018}" type="datetimeFigureOut">
              <a:rPr lang="es-MX" smtClean="0"/>
              <a:pPr/>
              <a:t>18/05/2011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0F90B28-164B-4F36-A6D8-7AD3DA07565F}"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48CCB-118C-4EB0-92BD-7F66D191C018}" type="datetimeFigureOut">
              <a:rPr lang="es-MX" smtClean="0"/>
              <a:pPr/>
              <a:t>18/05/2011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90B28-164B-4F36-A6D8-7AD3DA07565F}"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4509120"/>
            <a:ext cx="7272808" cy="720080"/>
          </a:xfrm>
        </p:spPr>
        <p:txBody>
          <a:bodyPr/>
          <a:lstStyle/>
          <a:p>
            <a:r>
              <a:rPr lang="es-MX" b="1" dirty="0" smtClean="0">
                <a:solidFill>
                  <a:schemeClr val="tx1"/>
                </a:solidFill>
              </a:rPr>
              <a:t>Dr. Gabriel García Colorado</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72408"/>
          </a:xfrm>
        </p:spPr>
        <p:txBody>
          <a:bodyPr>
            <a:normAutofit fontScale="85000" lnSpcReduction="20000"/>
          </a:bodyPr>
          <a:lstStyle/>
          <a:p>
            <a:pPr algn="just"/>
            <a:r>
              <a:rPr lang="es-MX" b="1" dirty="0" smtClean="0">
                <a:solidFill>
                  <a:schemeClr val="tx1"/>
                </a:solidFill>
              </a:rPr>
              <a:t>E</a:t>
            </a:r>
            <a:r>
              <a:rPr lang="es-MX" dirty="0" smtClean="0">
                <a:solidFill>
                  <a:schemeClr val="tx1"/>
                </a:solidFill>
              </a:rPr>
              <a:t>l avance de la ciencia médica y la investigación científica ha estado durante siglos íntimamente relacionada con la investigación con animales, por lo cual no podemos negar que éstos han sido un factor clave en el desarrollo y logros de la medicina, sin embargo podemos afirmar que no siempre se ha contado con un marco ético y racional en el uso de animales para experimentación, lo cual ha sido sin duda respuesta a un modelo antropocéntrico</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92500" lnSpcReduction="10000"/>
          </a:bodyPr>
          <a:lstStyle/>
          <a:p>
            <a:pPr algn="just"/>
            <a:r>
              <a:rPr lang="es-ES" dirty="0" smtClean="0">
                <a:solidFill>
                  <a:schemeClr val="tx1"/>
                </a:solidFill>
              </a:rPr>
              <a:t> En la actualidad, científicos e investigadores sostienen que se ha podido desarrollar la medicina y sus tecnologías, gracias a la experimentación animal y que ésta sigue siendo un factor clave en la investigación y tratamiento de diversas enfermedades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85000" lnSpcReduction="10000"/>
          </a:bodyPr>
          <a:lstStyle/>
          <a:p>
            <a:pPr algn="just"/>
            <a:r>
              <a:rPr lang="es-ES" dirty="0" smtClean="0">
                <a:solidFill>
                  <a:schemeClr val="tx1"/>
                </a:solidFill>
              </a:rPr>
              <a:t>Hoy las normas internacionales nos obligan a mostrar nuestro aprecio </a:t>
            </a:r>
            <a:r>
              <a:rPr lang="es-ES" dirty="0">
                <a:solidFill>
                  <a:schemeClr val="tx1"/>
                </a:solidFill>
              </a:rPr>
              <a:t>sobre </a:t>
            </a:r>
            <a:r>
              <a:rPr lang="es-ES" dirty="0" smtClean="0">
                <a:solidFill>
                  <a:schemeClr val="tx1"/>
                </a:solidFill>
              </a:rPr>
              <a:t>la </a:t>
            </a:r>
            <a:r>
              <a:rPr lang="es-ES" dirty="0">
                <a:solidFill>
                  <a:schemeClr val="tx1"/>
                </a:solidFill>
              </a:rPr>
              <a:t>experimentación con </a:t>
            </a:r>
            <a:r>
              <a:rPr lang="es-ES" dirty="0" smtClean="0">
                <a:solidFill>
                  <a:schemeClr val="tx1"/>
                </a:solidFill>
              </a:rPr>
              <a:t>animales, la cual debe darse en un contexto ético y de irrestricto respeto a la vida de todo ser vivo, dejando a un lado la relación sustentada en una supuesta preeminencia del hombre sobre los animales.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560840" cy="3240360"/>
          </a:xfrm>
        </p:spPr>
        <p:txBody>
          <a:bodyPr>
            <a:normAutofit fontScale="77500" lnSpcReduction="20000"/>
          </a:bodyPr>
          <a:lstStyle/>
          <a:p>
            <a:pPr algn="just"/>
            <a:r>
              <a:rPr lang="es-ES" i="1" dirty="0" smtClean="0">
                <a:solidFill>
                  <a:schemeClr val="tx1"/>
                </a:solidFill>
              </a:rPr>
              <a:t>La investigación con animales se sujetará a:</a:t>
            </a:r>
          </a:p>
          <a:p>
            <a:pPr algn="just"/>
            <a:r>
              <a:rPr lang="es-ES" i="1" u="sng" dirty="0" smtClean="0">
                <a:solidFill>
                  <a:schemeClr val="tx1"/>
                </a:solidFill>
              </a:rPr>
              <a:t>Investigar</a:t>
            </a:r>
            <a:r>
              <a:rPr lang="es-ES" i="1" dirty="0" smtClean="0">
                <a:solidFill>
                  <a:schemeClr val="tx1"/>
                </a:solidFill>
              </a:rPr>
              <a:t>  </a:t>
            </a:r>
            <a:r>
              <a:rPr lang="es-ES" dirty="0" smtClean="0">
                <a:solidFill>
                  <a:schemeClr val="tx1"/>
                </a:solidFill>
              </a:rPr>
              <a:t>procesos biológicos en los seres humanos y en los animales.</a:t>
            </a:r>
          </a:p>
          <a:p>
            <a:pPr algn="just"/>
            <a:r>
              <a:rPr lang="es-ES" i="1" u="sng" dirty="0" smtClean="0">
                <a:solidFill>
                  <a:schemeClr val="tx1"/>
                </a:solidFill>
              </a:rPr>
              <a:t>Estudiar</a:t>
            </a:r>
            <a:r>
              <a:rPr lang="es-ES" dirty="0" smtClean="0">
                <a:solidFill>
                  <a:schemeClr val="tx1"/>
                </a:solidFill>
              </a:rPr>
              <a:t> las causas de las enfermedades.</a:t>
            </a:r>
          </a:p>
          <a:p>
            <a:pPr algn="just"/>
            <a:r>
              <a:rPr lang="es-ES" i="1" u="sng" dirty="0" smtClean="0">
                <a:solidFill>
                  <a:schemeClr val="tx1"/>
                </a:solidFill>
              </a:rPr>
              <a:t>Probar </a:t>
            </a:r>
            <a:r>
              <a:rPr lang="es-ES" dirty="0" smtClean="0">
                <a:solidFill>
                  <a:schemeClr val="tx1"/>
                </a:solidFill>
              </a:rPr>
              <a:t> fármacos, vacunas y técnicas quirúrgicas.</a:t>
            </a:r>
          </a:p>
          <a:p>
            <a:pPr algn="just"/>
            <a:r>
              <a:rPr lang="es-ES" i="1" u="sng" dirty="0" smtClean="0">
                <a:solidFill>
                  <a:schemeClr val="tx1"/>
                </a:solidFill>
              </a:rPr>
              <a:t>Evaluar</a:t>
            </a:r>
            <a:r>
              <a:rPr lang="es-ES" dirty="0" smtClean="0">
                <a:solidFill>
                  <a:schemeClr val="tx1"/>
                </a:solidFill>
              </a:rPr>
              <a:t>  la seguridad de algunas sustancias químicas empleadas en pesticidas, cosméticos y otros productos</a:t>
            </a:r>
            <a:r>
              <a:rPr lang="es-ES" dirty="0" smtClean="0"/>
              <a:t>.</a:t>
            </a:r>
          </a:p>
          <a:p>
            <a:r>
              <a:rPr lang="es-ES" i="1" dirty="0" smtClean="0">
                <a:solidFill>
                  <a:schemeClr val="tx1"/>
                </a:solidFill>
              </a:rPr>
              <a:t>Tratando de no dañar a los animales sujetos de la experimentación</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92500" lnSpcReduction="20000"/>
          </a:bodyPr>
          <a:lstStyle/>
          <a:p>
            <a:pPr algn="l"/>
            <a:r>
              <a:rPr lang="es-ES" dirty="0" smtClean="0">
                <a:solidFill>
                  <a:schemeClr val="tx1"/>
                </a:solidFill>
              </a:rPr>
              <a:t>Animales más frecuentemente utilizados en Investigación</a:t>
            </a:r>
          </a:p>
          <a:p>
            <a:pPr algn="l"/>
            <a:r>
              <a:rPr lang="es-ES" sz="3900" b="1" dirty="0" smtClean="0">
                <a:solidFill>
                  <a:schemeClr val="tx1"/>
                </a:solidFill>
              </a:rPr>
              <a:t>Ratas. ratones. aves. primates. conejos. cerdos. </a:t>
            </a:r>
            <a:r>
              <a:rPr lang="es-ES" sz="3900" b="1" dirty="0" err="1" smtClean="0">
                <a:solidFill>
                  <a:schemeClr val="tx1"/>
                </a:solidFill>
              </a:rPr>
              <a:t>hámsters</a:t>
            </a:r>
            <a:r>
              <a:rPr lang="es-ES" sz="3900" b="1" dirty="0" smtClean="0">
                <a:solidFill>
                  <a:schemeClr val="tx1"/>
                </a:solidFill>
              </a:rPr>
              <a:t>. conejillos de Indias. perros.</a:t>
            </a:r>
          </a:p>
          <a:p>
            <a:pPr algn="l"/>
            <a:r>
              <a:rPr lang="es-ES" sz="3900" b="1" dirty="0" smtClean="0">
                <a:solidFill>
                  <a:schemeClr val="tx1"/>
                </a:solidFill>
              </a:rPr>
              <a:t>gatos.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lstStyle/>
          <a:p>
            <a:r>
              <a:rPr lang="es-ES" b="1" dirty="0" smtClean="0">
                <a:solidFill>
                  <a:schemeClr val="tx1"/>
                </a:solidFill>
              </a:rPr>
              <a:t>DERECHOS DE LOS ANIMALES</a:t>
            </a:r>
          </a:p>
          <a:p>
            <a:pPr algn="just"/>
            <a:r>
              <a:rPr lang="es-ES" dirty="0" smtClean="0">
                <a:solidFill>
                  <a:schemeClr val="tx1"/>
                </a:solidFill>
              </a:rPr>
              <a:t>Conjunto de principios que defienden que los animales deben ser respetados y debe evitarse su explotación</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92500" lnSpcReduction="20000"/>
          </a:bodyPr>
          <a:lstStyle/>
          <a:p>
            <a:pPr algn="just"/>
            <a:r>
              <a:rPr lang="es-ES" dirty="0" smtClean="0">
                <a:solidFill>
                  <a:schemeClr val="tx1"/>
                </a:solidFill>
              </a:rPr>
              <a:t>Los movimientos que opinan que los animales tienen también derechos como los seres humanos van desde los activistas radicales que argumentan sean puestos en libertad, hasta organizaciones que defienden una mejor relación entre los animales y las personas.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92500" lnSpcReduction="20000"/>
          </a:bodyPr>
          <a:lstStyle/>
          <a:p>
            <a:pPr algn="just"/>
            <a:r>
              <a:rPr lang="es-ES" b="1" dirty="0" smtClean="0">
                <a:solidFill>
                  <a:schemeClr val="tx1"/>
                </a:solidFill>
              </a:rPr>
              <a:t>QUÉ ES LA ÉTICA</a:t>
            </a:r>
          </a:p>
          <a:p>
            <a:pPr algn="just"/>
            <a:r>
              <a:rPr lang="es-ES" dirty="0" smtClean="0">
                <a:solidFill>
                  <a:schemeClr val="tx1"/>
                </a:solidFill>
              </a:rPr>
              <a:t>Una responsabilidad individual consciente, donde no sólo bastan los sentimientos y la consideración en el trato con los animales; lo que en realidad hace efectivo el comportamiento ético es el conocimiento, la ética es una actividad intelectual</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92500" lnSpcReduction="10000"/>
          </a:bodyPr>
          <a:lstStyle/>
          <a:p>
            <a:r>
              <a:rPr lang="es-ES" b="1" dirty="0" smtClean="0">
                <a:solidFill>
                  <a:schemeClr val="tx1"/>
                </a:solidFill>
              </a:rPr>
              <a:t>PROTECCIÓN DE LOS ANIMALES</a:t>
            </a:r>
          </a:p>
          <a:p>
            <a:pPr algn="just"/>
            <a:r>
              <a:rPr lang="es-ES" dirty="0" smtClean="0">
                <a:solidFill>
                  <a:schemeClr val="tx1"/>
                </a:solidFill>
              </a:rPr>
              <a:t>Conjunto de leyes relativas a la responsabilidad de los dueños o de quienes tienen animales a su cargo, tanto para con los propios animales como para con otras personas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lstStyle/>
          <a:p>
            <a:pPr algn="just"/>
            <a:r>
              <a:rPr lang="es-ES" b="1" dirty="0" smtClean="0">
                <a:solidFill>
                  <a:schemeClr val="tx1"/>
                </a:solidFill>
              </a:rPr>
              <a:t>PROTECCIÓN DE LOS ANIMALES</a:t>
            </a:r>
          </a:p>
          <a:p>
            <a:pPr algn="just"/>
            <a:r>
              <a:rPr lang="es-ES" dirty="0" smtClean="0">
                <a:solidFill>
                  <a:schemeClr val="tx1"/>
                </a:solidFill>
              </a:rPr>
              <a:t>El grado de responsabilidad de los propietarios depende del animal de que se trate y de la legislación de cada Estado</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92500" lnSpcReduction="10000"/>
          </a:bodyPr>
          <a:lstStyle/>
          <a:p>
            <a:r>
              <a:rPr lang="es-ES_tradnl" dirty="0" smtClean="0">
                <a:solidFill>
                  <a:schemeClr val="tx1"/>
                </a:solidFill>
              </a:rPr>
              <a:t>“El animal tiene, como tú, un corazón que siente. El animal conoce, como tú, la alegría y el dolor. El animal tiene, como tú, sus aspiraciones. El animal tiene, como tú, un derecho a la vida.” </a:t>
            </a:r>
          </a:p>
          <a:p>
            <a:pPr algn="r"/>
            <a:r>
              <a:rPr lang="es-ES" dirty="0" smtClean="0">
                <a:solidFill>
                  <a:schemeClr val="tx1"/>
                </a:solidFill>
                <a:latin typeface="+mj-lt"/>
              </a:rPr>
              <a:t>PETER ROSEGGER</a:t>
            </a:r>
          </a:p>
          <a:p>
            <a:endParaRPr lang="es-ES_tradnl" dirty="0" smtClean="0">
              <a:solidFill>
                <a:schemeClr val="tx1"/>
              </a:solidFill>
            </a:endParaRPr>
          </a:p>
          <a:p>
            <a:endParaRPr lang="es-ES_tradnl" dirty="0" smtClean="0">
              <a:solidFill>
                <a:schemeClr val="tx1"/>
              </a:solidFill>
            </a:endParaRP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lnSpcReduction="10000"/>
          </a:bodyPr>
          <a:lstStyle/>
          <a:p>
            <a:pPr algn="just"/>
            <a:r>
              <a:rPr lang="es-ES" dirty="0" smtClean="0">
                <a:solidFill>
                  <a:schemeClr val="tx1"/>
                </a:solidFill>
              </a:rPr>
              <a:t>La legislación vigente regula el uso de animales de laboratorio en la industria científica y en la educación, así como el tratamiento, el mantenimiento y la crianza de animales y la utilización de otras alternativas para la experimentación</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92500" lnSpcReduction="20000"/>
          </a:bodyPr>
          <a:lstStyle/>
          <a:p>
            <a:pPr algn="just"/>
            <a:r>
              <a:rPr lang="es-ES" dirty="0" smtClean="0">
                <a:solidFill>
                  <a:schemeClr val="tx1"/>
                </a:solidFill>
              </a:rPr>
              <a:t>Mantenimiento adecuado y una manipulación correcta del equipamiento e instalaciones modernas.</a:t>
            </a:r>
          </a:p>
          <a:p>
            <a:pPr algn="just"/>
            <a:r>
              <a:rPr lang="es-ES" dirty="0" smtClean="0">
                <a:solidFill>
                  <a:schemeClr val="tx1"/>
                </a:solidFill>
              </a:rPr>
              <a:t>Realizar el diseño del experimento y el manejo de los animales para lo cual es importante conocer la biología y etiología de la especie en cuestión</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fontScale="92500"/>
          </a:bodyPr>
          <a:lstStyle/>
          <a:p>
            <a:pPr algn="just"/>
            <a:r>
              <a:rPr lang="es-MX" dirty="0" smtClean="0">
                <a:solidFill>
                  <a:schemeClr val="tx1"/>
                </a:solidFill>
              </a:rPr>
              <a:t>Hoy en la mayoría de los países del mundo se ha puesto un alto a la investigación indiscriminada con animales, en virtud de que las tendencias medio ambientalistas nos sitúan al lado de cualquier especie animal o vegetal y nos muestran un camino de respeto y conservación de toda especie</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85000" lnSpcReduction="10000"/>
          </a:bodyPr>
          <a:lstStyle/>
          <a:p>
            <a:pPr algn="just"/>
            <a:r>
              <a:rPr lang="es-MX" dirty="0" smtClean="0">
                <a:solidFill>
                  <a:schemeClr val="tx1"/>
                </a:solidFill>
              </a:rPr>
              <a:t>En México, a pesar de que existen una serie de normas que reglamentan la experimentación con animales, así como los códigos éticos a que nuestro país se ha adherido en diversos momentos, hay un claro y ofensivo manejo en contra de los animales de laboratorio y los utilizados en experimentación clínica</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85000" lnSpcReduction="10000"/>
          </a:bodyPr>
          <a:lstStyle/>
          <a:p>
            <a:pPr algn="just"/>
            <a:r>
              <a:rPr lang="es-MX" dirty="0" smtClean="0">
                <a:solidFill>
                  <a:schemeClr val="tx1"/>
                </a:solidFill>
              </a:rPr>
              <a:t>Nuestra propuesta es que cada Comité de Bioética Hospitalario contemple dos cosas; primero la inclusión de médicos veterinarios en el comité y que al seno de éste, se vigile el bienestar y un trato humanitario a los animales, que debe incluir que se aseguren los derechos preservados para los animales, acorde a los principios de Russell y </a:t>
            </a:r>
            <a:r>
              <a:rPr lang="es-MX" dirty="0" err="1" smtClean="0">
                <a:solidFill>
                  <a:schemeClr val="tx1"/>
                </a:solidFill>
              </a:rPr>
              <a:t>Burch</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816424"/>
          </a:xfrm>
        </p:spPr>
        <p:txBody>
          <a:bodyPr>
            <a:normAutofit fontScale="85000" lnSpcReduction="20000"/>
          </a:bodyPr>
          <a:lstStyle/>
          <a:p>
            <a:pPr algn="just"/>
            <a:r>
              <a:rPr lang="es-ES" b="1" dirty="0" smtClean="0">
                <a:solidFill>
                  <a:schemeClr val="tx1"/>
                </a:solidFill>
              </a:rPr>
              <a:t>3 R DE RUSELL Y BURCH</a:t>
            </a:r>
          </a:p>
          <a:p>
            <a:pPr algn="just"/>
            <a:r>
              <a:rPr lang="es-MX" b="1" dirty="0" smtClean="0">
                <a:solidFill>
                  <a:schemeClr val="tx1"/>
                </a:solidFill>
              </a:rPr>
              <a:t>R</a:t>
            </a:r>
            <a:r>
              <a:rPr lang="es-MX" dirty="0" smtClean="0">
                <a:solidFill>
                  <a:schemeClr val="tx1"/>
                </a:solidFill>
              </a:rPr>
              <a:t>educir, remplazar y refinar, que es reducir el número de animales utilizados en experimentación por medio sobre todo de una minuciosa planeación y ejecución del experimento, refinar las técnicas para reducir el dolor y el malestar, sobre todo reducir la severidad de procedimientos dolorosos a los que los animales son expuestos y remplazar  a los animales con mayor desarrollo evolutivo por animales con menos evolución y con menor sensibilidad</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488832" cy="3744416"/>
          </a:xfrm>
        </p:spPr>
        <p:txBody>
          <a:bodyPr>
            <a:normAutofit fontScale="85000" lnSpcReduction="10000"/>
          </a:bodyPr>
          <a:lstStyle/>
          <a:p>
            <a:pPr algn="just"/>
            <a:r>
              <a:rPr lang="es-MX" dirty="0" smtClean="0">
                <a:solidFill>
                  <a:schemeClr val="tx1"/>
                </a:solidFill>
              </a:rPr>
              <a:t>Es decir condiciones mínimas de sufrimiento, máximas de bienestar, con la existencia de un programa de cuidado y uso de animales de experimentación y al mismo tiempo llevar a cabo una exhaustiva y rigurosa revisión y seguimiento de los protocolos de investigación que utilicen animales, y por supuesto considerando la conservación del medio ambiente, la bioseguridad y el cuidado de las especies y la biodiversidad</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lnSpcReduction="10000"/>
          </a:bodyPr>
          <a:lstStyle/>
          <a:p>
            <a:pPr algn="l"/>
            <a:r>
              <a:rPr lang="es-MX" b="1" i="1" dirty="0" smtClean="0">
                <a:solidFill>
                  <a:schemeClr val="tx1"/>
                </a:solidFill>
              </a:rPr>
              <a:t>En el caso de los primates los estudios de etología y neurobiología han demostrado que éstos poseen capacidades cognitivas y un grado de consciencia bastante desarrollado, lo que aumenta nuestra responsabilidad frente a ellos</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lnSpcReduction="10000"/>
          </a:bodyPr>
          <a:lstStyle/>
          <a:p>
            <a:pPr algn="just"/>
            <a:r>
              <a:rPr lang="es-MX" dirty="0" smtClean="0">
                <a:solidFill>
                  <a:schemeClr val="tx1"/>
                </a:solidFill>
              </a:rPr>
              <a:t>El hecho de realizar experimentación con seres capaces de sentir dolor, sufrimiento y stress implica una responsabilidad por parte de la comunidad científica, ya que no tenemos el derecho de hacer ningún daño a los animales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85000" lnSpcReduction="20000"/>
          </a:bodyPr>
          <a:lstStyle/>
          <a:p>
            <a:pPr algn="just"/>
            <a:r>
              <a:rPr lang="es-MX" dirty="0" smtClean="0">
                <a:solidFill>
                  <a:schemeClr val="tx1"/>
                </a:solidFill>
              </a:rPr>
              <a:t>Ya desde mediados del siglo XIX en Inglaterra fue fundada la Real Sociedad para la Prevención de la Crueldad hacia los Animales, y en 1876 se publicó la primera Ley contra la crueldad a ellos, en 1882 se fundó la Sociedad Nórdica contra Experimentos Dolorosos en Animales y durante todo el siglo XX en Europa fueron haciéndose leyes que protegen a los animales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72408"/>
          </a:xfrm>
        </p:spPr>
        <p:txBody>
          <a:bodyPr>
            <a:normAutofit fontScale="85000" lnSpcReduction="10000"/>
          </a:bodyPr>
          <a:lstStyle/>
          <a:p>
            <a:pPr algn="r"/>
            <a:r>
              <a:rPr lang="es-MX" i="1" dirty="0">
                <a:solidFill>
                  <a:schemeClr val="tx1"/>
                </a:solidFill>
              </a:rPr>
              <a:t>Así que comencemos el milenio con esperanza, </a:t>
            </a:r>
            <a:endParaRPr lang="es-MX" dirty="0">
              <a:solidFill>
                <a:schemeClr val="tx1"/>
              </a:solidFill>
            </a:endParaRPr>
          </a:p>
          <a:p>
            <a:pPr algn="r"/>
            <a:r>
              <a:rPr lang="es-MX" i="1" dirty="0">
                <a:solidFill>
                  <a:schemeClr val="tx1"/>
                </a:solidFill>
              </a:rPr>
              <a:t>con esperanza en nosotros mismos, en nuestro </a:t>
            </a:r>
            <a:endParaRPr lang="es-MX" dirty="0">
              <a:solidFill>
                <a:schemeClr val="tx1"/>
              </a:solidFill>
            </a:endParaRPr>
          </a:p>
          <a:p>
            <a:pPr algn="r"/>
            <a:r>
              <a:rPr lang="es-MX" i="1" dirty="0">
                <a:solidFill>
                  <a:schemeClr val="tx1"/>
                </a:solidFill>
              </a:rPr>
              <a:t>intelecto, en nuestro espíritu indomable. </a:t>
            </a:r>
            <a:endParaRPr lang="es-MX" dirty="0">
              <a:solidFill>
                <a:schemeClr val="tx1"/>
              </a:solidFill>
            </a:endParaRPr>
          </a:p>
          <a:p>
            <a:pPr algn="r"/>
            <a:r>
              <a:rPr lang="es-MX" i="1" dirty="0">
                <a:solidFill>
                  <a:schemeClr val="tx1"/>
                </a:solidFill>
              </a:rPr>
              <a:t>Desarrollemos respeto por todos los seres </a:t>
            </a:r>
            <a:endParaRPr lang="es-MX" dirty="0">
              <a:solidFill>
                <a:schemeClr val="tx1"/>
              </a:solidFill>
            </a:endParaRPr>
          </a:p>
          <a:p>
            <a:pPr algn="r"/>
            <a:r>
              <a:rPr lang="es-MX" i="1" dirty="0">
                <a:solidFill>
                  <a:schemeClr val="tx1"/>
                </a:solidFill>
              </a:rPr>
              <a:t>vivos. Tratemos de remplazar la violencia </a:t>
            </a:r>
            <a:endParaRPr lang="es-MX" dirty="0">
              <a:solidFill>
                <a:schemeClr val="tx1"/>
              </a:solidFill>
            </a:endParaRPr>
          </a:p>
          <a:p>
            <a:pPr algn="r"/>
            <a:r>
              <a:rPr lang="es-MX" i="1" dirty="0">
                <a:solidFill>
                  <a:schemeClr val="tx1"/>
                </a:solidFill>
              </a:rPr>
              <a:t>y la intolerancia con comprensión, compasión </a:t>
            </a:r>
            <a:endParaRPr lang="es-MX" dirty="0">
              <a:solidFill>
                <a:schemeClr val="tx1"/>
              </a:solidFill>
            </a:endParaRPr>
          </a:p>
          <a:p>
            <a:pPr algn="r"/>
            <a:r>
              <a:rPr lang="es-MX" i="1" dirty="0">
                <a:solidFill>
                  <a:schemeClr val="tx1"/>
                </a:solidFill>
              </a:rPr>
              <a:t>y amor.</a:t>
            </a:r>
            <a:endParaRPr lang="es-MX" dirty="0">
              <a:solidFill>
                <a:schemeClr val="tx1"/>
              </a:solidFill>
            </a:endParaRPr>
          </a:p>
          <a:p>
            <a:pPr algn="r"/>
            <a:r>
              <a:rPr lang="es-MX" b="1" i="1" dirty="0">
                <a:solidFill>
                  <a:schemeClr val="tx1"/>
                </a:solidFill>
              </a:rPr>
              <a:t>Jane </a:t>
            </a:r>
            <a:r>
              <a:rPr lang="es-MX" b="1" i="1" dirty="0" err="1">
                <a:solidFill>
                  <a:schemeClr val="tx1"/>
                </a:solidFill>
              </a:rPr>
              <a:t>Goodall</a:t>
            </a:r>
            <a:endParaRPr lang="es-MX" dirty="0">
              <a:solidFill>
                <a:schemeClr val="tx1"/>
              </a:solidFill>
            </a:endParaRP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816424"/>
          </a:xfrm>
        </p:spPr>
        <p:txBody>
          <a:bodyPr>
            <a:normAutofit fontScale="85000" lnSpcReduction="20000"/>
          </a:bodyPr>
          <a:lstStyle/>
          <a:p>
            <a:pPr algn="just"/>
            <a:r>
              <a:rPr lang="es-MX" dirty="0" smtClean="0">
                <a:solidFill>
                  <a:schemeClr val="tx1"/>
                </a:solidFill>
              </a:rPr>
              <a:t>En el año 2007 la </a:t>
            </a:r>
            <a:r>
              <a:rPr lang="es-MX" dirty="0" err="1" smtClean="0">
                <a:solidFill>
                  <a:schemeClr val="tx1"/>
                </a:solidFill>
              </a:rPr>
              <a:t>Research</a:t>
            </a:r>
            <a:r>
              <a:rPr lang="es-MX" dirty="0" smtClean="0">
                <a:solidFill>
                  <a:schemeClr val="tx1"/>
                </a:solidFill>
              </a:rPr>
              <a:t> </a:t>
            </a:r>
            <a:r>
              <a:rPr lang="es-MX" dirty="0" err="1" smtClean="0">
                <a:solidFill>
                  <a:schemeClr val="tx1"/>
                </a:solidFill>
              </a:rPr>
              <a:t>Defence</a:t>
            </a:r>
            <a:r>
              <a:rPr lang="es-MX" dirty="0" smtClean="0">
                <a:solidFill>
                  <a:schemeClr val="tx1"/>
                </a:solidFill>
              </a:rPr>
              <a:t> </a:t>
            </a:r>
            <a:r>
              <a:rPr lang="es-MX" dirty="0" err="1" smtClean="0">
                <a:solidFill>
                  <a:schemeClr val="tx1"/>
                </a:solidFill>
              </a:rPr>
              <a:t>Society</a:t>
            </a:r>
            <a:r>
              <a:rPr lang="es-MX" dirty="0" smtClean="0">
                <a:solidFill>
                  <a:schemeClr val="tx1"/>
                </a:solidFill>
              </a:rPr>
              <a:t> publicó que en ese año en los Estados Unidos de América se utilizaron 15 millones de animales para experimentación, 11 millones en la Unión Europea, en Japón 5 millones, en Canadá 2 millones y en Latinoamérica 11 millones, por citar sólo algunos países, por otro lado la British </a:t>
            </a:r>
            <a:r>
              <a:rPr lang="es-MX" dirty="0" err="1" smtClean="0">
                <a:solidFill>
                  <a:schemeClr val="tx1"/>
                </a:solidFill>
              </a:rPr>
              <a:t>Union</a:t>
            </a:r>
            <a:r>
              <a:rPr lang="es-MX" dirty="0" smtClean="0">
                <a:solidFill>
                  <a:schemeClr val="tx1"/>
                </a:solidFill>
              </a:rPr>
              <a:t> </a:t>
            </a:r>
            <a:r>
              <a:rPr lang="es-MX" dirty="0" err="1" smtClean="0">
                <a:solidFill>
                  <a:schemeClr val="tx1"/>
                </a:solidFill>
              </a:rPr>
              <a:t>for</a:t>
            </a:r>
            <a:r>
              <a:rPr lang="es-MX" dirty="0" smtClean="0">
                <a:solidFill>
                  <a:schemeClr val="tx1"/>
                </a:solidFill>
              </a:rPr>
              <a:t> </a:t>
            </a:r>
            <a:r>
              <a:rPr lang="es-MX" dirty="0" err="1" smtClean="0">
                <a:solidFill>
                  <a:schemeClr val="tx1"/>
                </a:solidFill>
              </a:rPr>
              <a:t>the</a:t>
            </a:r>
            <a:r>
              <a:rPr lang="es-MX" dirty="0" smtClean="0">
                <a:solidFill>
                  <a:schemeClr val="tx1"/>
                </a:solidFill>
              </a:rPr>
              <a:t> </a:t>
            </a:r>
            <a:r>
              <a:rPr lang="es-MX" dirty="0" err="1" smtClean="0">
                <a:solidFill>
                  <a:schemeClr val="tx1"/>
                </a:solidFill>
              </a:rPr>
              <a:t>abolition</a:t>
            </a:r>
            <a:r>
              <a:rPr lang="es-MX" dirty="0" smtClean="0">
                <a:solidFill>
                  <a:schemeClr val="tx1"/>
                </a:solidFill>
              </a:rPr>
              <a:t> of </a:t>
            </a:r>
            <a:r>
              <a:rPr lang="es-MX" dirty="0" err="1" smtClean="0">
                <a:solidFill>
                  <a:schemeClr val="tx1"/>
                </a:solidFill>
              </a:rPr>
              <a:t>vivisection</a:t>
            </a:r>
            <a:r>
              <a:rPr lang="es-MX" dirty="0" smtClean="0">
                <a:solidFill>
                  <a:schemeClr val="tx1"/>
                </a:solidFill>
              </a:rPr>
              <a:t>, publicó que en 2005 se usaron 115 millones de animales en todo el mundo.</a:t>
            </a:r>
            <a:endParaRPr lang="es-ES" dirty="0" smtClean="0">
              <a:solidFill>
                <a:schemeClr val="tx1"/>
              </a:solidFill>
            </a:endParaRPr>
          </a:p>
          <a:p>
            <a:pPr algn="just"/>
            <a:r>
              <a:rPr lang="en-US" dirty="0" smtClean="0">
                <a:solidFill>
                  <a:schemeClr val="tx1"/>
                </a:solidFill>
              </a:rPr>
              <a:t>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744416"/>
          </a:xfrm>
        </p:spPr>
        <p:txBody>
          <a:bodyPr>
            <a:normAutofit fontScale="85000" lnSpcReduction="20000"/>
          </a:bodyPr>
          <a:lstStyle/>
          <a:p>
            <a:pPr algn="just"/>
            <a:r>
              <a:rPr lang="es-MX" dirty="0" smtClean="0">
                <a:solidFill>
                  <a:schemeClr val="tx1"/>
                </a:solidFill>
              </a:rPr>
              <a:t>En la década de los sesenta se empieza a dar relevancia al concepto de “bienestar animal”, por el que se establece un estado de completa salud física al animal y que éste viva en completa armonía con su ambiente, es decir ya no solamente se trata de que al animal no se le provoque dolor en la experimentación, sino que de alguna manera se certifique que vivirá de manera tranquila y placentera al sobrevivir a cualquier experimento, incluyendo el desarrollo de sus patrones esenciales de conducta</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744416"/>
          </a:xfrm>
        </p:spPr>
        <p:txBody>
          <a:bodyPr>
            <a:normAutofit fontScale="85000" lnSpcReduction="20000"/>
          </a:bodyPr>
          <a:lstStyle/>
          <a:p>
            <a:pPr algn="just"/>
            <a:r>
              <a:rPr lang="es-MX" dirty="0" smtClean="0">
                <a:solidFill>
                  <a:schemeClr val="tx1"/>
                </a:solidFill>
              </a:rPr>
              <a:t>En 1978 se proclama la Declaración Universal de los Derechos de los Animales, la cual señala que la experimentación con animales es incompatible con el sufrimiento físico o psicológico de los animales, a la que siguen en todo el mundo diversas disposiciones normativas que se oponen al maltrato a los animales, la protección, evitar la crueldad y establecen rigurosas normas éticas para la utilización de animales en experimentación y la verificación de buenas prácticas en los laboratorios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816424"/>
          </a:xfrm>
        </p:spPr>
        <p:txBody>
          <a:bodyPr>
            <a:normAutofit fontScale="85000" lnSpcReduction="20000"/>
          </a:bodyPr>
          <a:lstStyle/>
          <a:p>
            <a:pPr algn="just"/>
            <a:r>
              <a:rPr lang="es-MX" dirty="0" smtClean="0">
                <a:solidFill>
                  <a:schemeClr val="tx1"/>
                </a:solidFill>
              </a:rPr>
              <a:t>La evolución en el cuidado y protección a los animales es resultado de diversos factores que han coadyuvado en la eliminación de malas prácticas en contra de ellos, han contribuido la ecología en la medida que todos hemos aceptado que para subsistir y tener un desarrollo sustentable es preciso entender que todas las especies interactuamos y somos dependientes unas de otras, la ética ha generado una corriente de pensamiento positiva por la cual el respeto a toda forma de vida es inherente al ser humano,  </a:t>
            </a:r>
            <a:endParaRPr lang="es-ES" dirty="0" smtClean="0"/>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528392"/>
          </a:xfrm>
        </p:spPr>
        <p:txBody>
          <a:bodyPr>
            <a:normAutofit fontScale="85000" lnSpcReduction="10000"/>
          </a:bodyPr>
          <a:lstStyle/>
          <a:p>
            <a:pPr algn="just"/>
            <a:r>
              <a:rPr lang="es-MX" dirty="0" smtClean="0">
                <a:solidFill>
                  <a:schemeClr val="tx1"/>
                </a:solidFill>
              </a:rPr>
              <a:t> la etología nos ha permitido comprender que la humanidad somos el resultado de la evolución de las especies y que nuestras respuestas conductuales emergen de nuestros ancestros en la evolución, la genómica nos ha permitido conocer nuestro parentesco con las especies animales, por lo cual no es posible en la actualidad tener un pensamiento utilitarista en torno a los animales</a:t>
            </a:r>
            <a:endParaRPr lang="es-ES" dirty="0" smtClean="0">
              <a:solidFill>
                <a:schemeClr val="tx1"/>
              </a:solidFill>
            </a:endParaRP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744416"/>
          </a:xfrm>
        </p:spPr>
        <p:txBody>
          <a:bodyPr>
            <a:normAutofit/>
          </a:bodyPr>
          <a:lstStyle/>
          <a:p>
            <a:pPr algn="just"/>
            <a:r>
              <a:rPr lang="es-MX" dirty="0" smtClean="0">
                <a:solidFill>
                  <a:schemeClr val="tx1"/>
                </a:solidFill>
              </a:rPr>
              <a:t>y mucho menos seguir con el concepto </a:t>
            </a:r>
            <a:r>
              <a:rPr lang="es-MX" dirty="0" err="1" smtClean="0">
                <a:solidFill>
                  <a:schemeClr val="tx1"/>
                </a:solidFill>
              </a:rPr>
              <a:t>antropocentrista</a:t>
            </a:r>
            <a:r>
              <a:rPr lang="es-MX" dirty="0" smtClean="0">
                <a:solidFill>
                  <a:schemeClr val="tx1"/>
                </a:solidFill>
              </a:rPr>
              <a:t> en que como pináculo de la creación podemos disponer de las demás especies, en todo caso esto nos da mayor responsabilidad frente a ellas y la obligación moral de preservarlos, conservarlos y mantenerlos en bienestar.</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744416"/>
          </a:xfrm>
        </p:spPr>
        <p:txBody>
          <a:bodyPr>
            <a:normAutofit fontScale="92500" lnSpcReduction="10000"/>
          </a:bodyPr>
          <a:lstStyle/>
          <a:p>
            <a:pPr algn="just"/>
            <a:r>
              <a:rPr lang="es-MX" dirty="0" smtClean="0">
                <a:solidFill>
                  <a:schemeClr val="tx1"/>
                </a:solidFill>
              </a:rPr>
              <a:t>No podemos dejar a un lado la normatividad vigente en torno al genoma humano y de las demás especies y en este sentido hacer hincapié en que la mera posibilidad de tratar de crear seres quiméricos atenta no tan sólo contra el genoma de la especie o especies que sean utilizadas, sino a todas las especies y al futuro del medio ambiente</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8136904" cy="4437112"/>
          </a:xfrm>
        </p:spPr>
        <p:txBody>
          <a:bodyPr>
            <a:normAutofit fontScale="47500" lnSpcReduction="20000"/>
          </a:bodyPr>
          <a:lstStyle/>
          <a:p>
            <a:pPr algn="just"/>
            <a:r>
              <a:rPr lang="es-MX" dirty="0" smtClean="0">
                <a:solidFill>
                  <a:schemeClr val="tx1"/>
                </a:solidFill>
              </a:rPr>
              <a:t>DECLARACION UNIVERSAL DE LOS DERECHOS DE LOS ANIMALES   </a:t>
            </a:r>
            <a:br>
              <a:rPr lang="es-MX" dirty="0" smtClean="0">
                <a:solidFill>
                  <a:schemeClr val="tx1"/>
                </a:solidFill>
              </a:rPr>
            </a:br>
            <a:r>
              <a:rPr lang="es-MX" dirty="0" smtClean="0">
                <a:solidFill>
                  <a:schemeClr val="tx1"/>
                </a:solidFill>
              </a:rPr>
              <a:t>Preámbulo </a:t>
            </a:r>
          </a:p>
          <a:p>
            <a:pPr algn="just"/>
            <a:endParaRPr lang="es-MX" dirty="0" smtClean="0">
              <a:solidFill>
                <a:schemeClr val="tx1"/>
              </a:solidFill>
            </a:endParaRPr>
          </a:p>
          <a:p>
            <a:pPr algn="just"/>
            <a:r>
              <a:rPr lang="es-MX" dirty="0" smtClean="0">
                <a:solidFill>
                  <a:schemeClr val="tx1"/>
                </a:solidFill>
              </a:rPr>
              <a:t>Considerando que todo animal posee derechos.</a:t>
            </a:r>
          </a:p>
          <a:p>
            <a:pPr algn="just"/>
            <a:r>
              <a:rPr lang="es-MX" dirty="0" smtClean="0">
                <a:solidFill>
                  <a:schemeClr val="tx1"/>
                </a:solidFill>
              </a:rPr>
              <a:t> </a:t>
            </a:r>
            <a:br>
              <a:rPr lang="es-MX" dirty="0" smtClean="0">
                <a:solidFill>
                  <a:schemeClr val="tx1"/>
                </a:solidFill>
              </a:rPr>
            </a:br>
            <a:r>
              <a:rPr lang="es-MX" dirty="0" smtClean="0">
                <a:solidFill>
                  <a:schemeClr val="tx1"/>
                </a:solidFill>
              </a:rPr>
              <a:t>Considerando que el desconocimiento y el desprecio de dichos derechos ha conducido y sigue conduciendo al hombre a cometer crímenes contra la naturaleza y contra los animales.</a:t>
            </a:r>
          </a:p>
          <a:p>
            <a:pPr algn="just"/>
            <a:r>
              <a:rPr lang="es-MX" dirty="0" smtClean="0">
                <a:solidFill>
                  <a:schemeClr val="tx1"/>
                </a:solidFill>
              </a:rPr>
              <a:t/>
            </a:r>
            <a:br>
              <a:rPr lang="es-MX" dirty="0" smtClean="0">
                <a:solidFill>
                  <a:schemeClr val="tx1"/>
                </a:solidFill>
              </a:rPr>
            </a:br>
            <a:r>
              <a:rPr lang="es-MX" dirty="0" smtClean="0">
                <a:solidFill>
                  <a:schemeClr val="tx1"/>
                </a:solidFill>
              </a:rPr>
              <a:t>Considerando que el reconocimiento por parte de la especie humana de los derechos a la existencia de las otras especies de animales constituye el fundamento de la coexistencia de las especies en el mundo.</a:t>
            </a:r>
          </a:p>
          <a:p>
            <a:pPr algn="just"/>
            <a:r>
              <a:rPr lang="es-MX" dirty="0" smtClean="0">
                <a:solidFill>
                  <a:schemeClr val="tx1"/>
                </a:solidFill>
              </a:rPr>
              <a:t/>
            </a:r>
            <a:br>
              <a:rPr lang="es-MX" dirty="0" smtClean="0">
                <a:solidFill>
                  <a:schemeClr val="tx1"/>
                </a:solidFill>
              </a:rPr>
            </a:br>
            <a:r>
              <a:rPr lang="es-MX" dirty="0" smtClean="0">
                <a:solidFill>
                  <a:schemeClr val="tx1"/>
                </a:solidFill>
              </a:rPr>
              <a:t>Considerando que el hombre comete genocidio y existe la amenaza de que siga cometiéndolo.</a:t>
            </a:r>
            <a:br>
              <a:rPr lang="es-MX" dirty="0" smtClean="0">
                <a:solidFill>
                  <a:schemeClr val="tx1"/>
                </a:solidFill>
              </a:rPr>
            </a:br>
            <a:r>
              <a:rPr lang="es-MX" dirty="0" smtClean="0">
                <a:solidFill>
                  <a:schemeClr val="tx1"/>
                </a:solidFill>
              </a:rPr>
              <a:t>Considerando que el respeto hacia los animales por el hombre está ligado al respeto e los hombres entre ellos mismos.</a:t>
            </a:r>
            <a:br>
              <a:rPr lang="es-MX" dirty="0" smtClean="0">
                <a:solidFill>
                  <a:schemeClr val="tx1"/>
                </a:solidFill>
              </a:rPr>
            </a:br>
            <a:endParaRPr lang="es-MX" dirty="0" smtClean="0">
              <a:solidFill>
                <a:schemeClr val="tx1"/>
              </a:solidFill>
            </a:endParaRPr>
          </a:p>
          <a:p>
            <a:pPr algn="just"/>
            <a:r>
              <a:rPr lang="es-MX" dirty="0" smtClean="0">
                <a:solidFill>
                  <a:schemeClr val="tx1"/>
                </a:solidFill>
              </a:rPr>
              <a:t>Considerando que la educación debe enseñar desde la infancia, a observar, comprender, respetar y amar  a los animales.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72408"/>
          </a:xfrm>
        </p:spPr>
        <p:txBody>
          <a:bodyPr>
            <a:normAutofit fontScale="55000" lnSpcReduction="20000"/>
          </a:bodyPr>
          <a:lstStyle/>
          <a:p>
            <a:pPr algn="just"/>
            <a:r>
              <a:rPr lang="es-ES" b="1" dirty="0" smtClean="0">
                <a:solidFill>
                  <a:schemeClr val="tx1"/>
                </a:solidFill>
              </a:rPr>
              <a:t>Artículo 1</a:t>
            </a:r>
            <a:r>
              <a:rPr lang="es-ES" dirty="0" smtClean="0">
                <a:solidFill>
                  <a:schemeClr val="tx1"/>
                </a:solidFill>
              </a:rPr>
              <a:t> </a:t>
            </a:r>
          </a:p>
          <a:p>
            <a:pPr algn="just"/>
            <a:r>
              <a:rPr lang="es-ES" dirty="0" smtClean="0">
                <a:solidFill>
                  <a:schemeClr val="tx1"/>
                </a:solidFill>
              </a:rPr>
              <a:t>Todos los animales nacen iguales ante la Vida y tienen los mismos derechos de existencia. </a:t>
            </a:r>
          </a:p>
          <a:p>
            <a:pPr algn="just"/>
            <a:r>
              <a:rPr lang="es-ES" b="1" dirty="0" smtClean="0">
                <a:solidFill>
                  <a:schemeClr val="tx1"/>
                </a:solidFill>
              </a:rPr>
              <a:t>Artículo 2</a:t>
            </a:r>
            <a:r>
              <a:rPr lang="es-ES" dirty="0" smtClean="0">
                <a:solidFill>
                  <a:schemeClr val="tx1"/>
                </a:solidFill>
              </a:rPr>
              <a:t> </a:t>
            </a:r>
          </a:p>
          <a:p>
            <a:pPr algn="just"/>
            <a:r>
              <a:rPr lang="es-ES" dirty="0" smtClean="0">
                <a:solidFill>
                  <a:schemeClr val="tx1"/>
                </a:solidFill>
              </a:rPr>
              <a:t>a) Todo animal tiene derecho al respeto.</a:t>
            </a:r>
          </a:p>
          <a:p>
            <a:pPr algn="just"/>
            <a:r>
              <a:rPr lang="es-ES" dirty="0" smtClean="0">
                <a:solidFill>
                  <a:schemeClr val="tx1"/>
                </a:solidFill>
              </a:rPr>
              <a:t>b) El hombre, en tanto que especie animal, no puede atribuirse el derecho de exterminar a otros animales, o de explotarlos violando este derecho. Tiene la obligación de poner sus conocimientos al servicio de los animales. </a:t>
            </a:r>
          </a:p>
          <a:p>
            <a:pPr algn="just"/>
            <a:r>
              <a:rPr lang="es-ES" dirty="0" smtClean="0">
                <a:solidFill>
                  <a:schemeClr val="tx1"/>
                </a:solidFill>
              </a:rPr>
              <a:t>c) Todos los animales tienen derecho a la atención, a los cuidados y a la protección del hombre.</a:t>
            </a:r>
          </a:p>
          <a:p>
            <a:r>
              <a:rPr lang="es-ES" b="1" dirty="0" smtClean="0"/>
              <a:t> </a:t>
            </a:r>
          </a:p>
          <a:p>
            <a:r>
              <a:rPr lang="es-ES" dirty="0" smtClean="0"/>
              <a:t> </a:t>
            </a:r>
            <a:endParaRPr lang="es-ES" b="1" dirty="0" smtClean="0"/>
          </a:p>
          <a:p>
            <a:r>
              <a:rPr lang="es-ES" dirty="0" smtClean="0"/>
              <a:t>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fontScale="70000" lnSpcReduction="20000"/>
          </a:bodyPr>
          <a:lstStyle/>
          <a:p>
            <a:pPr algn="just"/>
            <a:r>
              <a:rPr lang="es-ES" b="1" dirty="0" smtClean="0">
                <a:solidFill>
                  <a:schemeClr val="tx1"/>
                </a:solidFill>
              </a:rPr>
              <a:t>Artículo 3 </a:t>
            </a:r>
          </a:p>
          <a:p>
            <a:pPr algn="just"/>
            <a:r>
              <a:rPr lang="es-ES" dirty="0" smtClean="0">
                <a:solidFill>
                  <a:schemeClr val="tx1"/>
                </a:solidFill>
              </a:rPr>
              <a:t>Ningún animal será sometido a malos tratos ni actos de crueldad. Si es necesaria la muerte de un animal, ésta debe ser instantánea, indolora y no generadora de angustia. </a:t>
            </a:r>
          </a:p>
          <a:p>
            <a:pPr algn="just"/>
            <a:r>
              <a:rPr lang="es-ES" b="1" dirty="0" smtClean="0">
                <a:solidFill>
                  <a:schemeClr val="tx1"/>
                </a:solidFill>
              </a:rPr>
              <a:t>Artículo 4</a:t>
            </a:r>
            <a:endParaRPr lang="es-ES" dirty="0" smtClean="0">
              <a:solidFill>
                <a:schemeClr val="tx1"/>
              </a:solidFill>
            </a:endParaRPr>
          </a:p>
          <a:p>
            <a:pPr algn="just"/>
            <a:r>
              <a:rPr lang="es-ES" dirty="0" smtClean="0">
                <a:solidFill>
                  <a:schemeClr val="tx1"/>
                </a:solidFill>
              </a:rPr>
              <a:t>a) Todo animal perteneciente a una especie salvaje tiene derecho a vivir libremente en su propio ambiente natural, terrestre aéreo o acuático, y a reproducirse. </a:t>
            </a:r>
          </a:p>
          <a:p>
            <a:pPr algn="just"/>
            <a:r>
              <a:rPr lang="es-ES" dirty="0" smtClean="0">
                <a:solidFill>
                  <a:schemeClr val="tx1"/>
                </a:solidFill>
              </a:rPr>
              <a:t>b) Toda privación de libertad, incluso aquella que tenga fines educativos, es contraria a este derecho.</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72408"/>
          </a:xfrm>
        </p:spPr>
        <p:txBody>
          <a:bodyPr>
            <a:normAutofit fontScale="85000" lnSpcReduction="20000"/>
          </a:bodyPr>
          <a:lstStyle/>
          <a:p>
            <a:pPr algn="just"/>
            <a:r>
              <a:rPr lang="es-MX" dirty="0" smtClean="0">
                <a:solidFill>
                  <a:schemeClr val="tx1"/>
                </a:solidFill>
              </a:rPr>
              <a:t>El uso de animales para adquirir conocimientos útiles en la  salud se remonta a épocas lejanas, hay certeza que desde el siglo 3 antes de Cristo en la escuela médica de Alejandría se utilizaron para estudios diversos sobre todo de anatomía comparada, Galeno llevó a cabo estudios con monos y cerdos, lo mismo que siguió pasando hasta la Edad Media y el Renacimiento,  periodos en los cuales se usaron modelos animales para investigar fisiología y anatomía</a:t>
            </a:r>
            <a:r>
              <a:rPr lang="es-MX" i="1" dirty="0" smtClean="0">
                <a:solidFill>
                  <a:schemeClr val="tx1"/>
                </a:solidFill>
              </a:rPr>
              <a:t> </a:t>
            </a:r>
            <a:endParaRPr lang="es-MX" dirty="0">
              <a:solidFill>
                <a:schemeClr val="tx1"/>
              </a:solidFill>
            </a:endParaRP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72408"/>
          </a:xfrm>
        </p:spPr>
        <p:txBody>
          <a:bodyPr>
            <a:normAutofit fontScale="62500" lnSpcReduction="20000"/>
          </a:bodyPr>
          <a:lstStyle/>
          <a:p>
            <a:pPr algn="just"/>
            <a:r>
              <a:rPr lang="es-ES" b="1" dirty="0" smtClean="0">
                <a:solidFill>
                  <a:schemeClr val="tx1"/>
                </a:solidFill>
              </a:rPr>
              <a:t>Artículo 5 </a:t>
            </a:r>
          </a:p>
          <a:p>
            <a:pPr algn="just"/>
            <a:r>
              <a:rPr lang="es-ES" dirty="0" smtClean="0">
                <a:solidFill>
                  <a:schemeClr val="tx1"/>
                </a:solidFill>
              </a:rPr>
              <a:t>a) Todo animal perteneciente a una especie viva tradicionalmente en el entorno del hombre, tiene derecho a vivir y crecer al ritmo y en las condiciones de vida y libertad que sean propias de su especie.</a:t>
            </a:r>
          </a:p>
          <a:p>
            <a:pPr algn="just"/>
            <a:r>
              <a:rPr lang="es-ES" dirty="0" smtClean="0">
                <a:solidFill>
                  <a:schemeClr val="tx1"/>
                </a:solidFill>
              </a:rPr>
              <a:t>b) Toda modificación de dicho ritmo o dichas condiciones que fuera impuesta por el hombre con fines mercantiles es contraria a este derecho. </a:t>
            </a:r>
          </a:p>
          <a:p>
            <a:pPr algn="just"/>
            <a:r>
              <a:rPr lang="es-ES" b="1" dirty="0" smtClean="0">
                <a:solidFill>
                  <a:schemeClr val="tx1"/>
                </a:solidFill>
              </a:rPr>
              <a:t>Artículo 6</a:t>
            </a:r>
          </a:p>
          <a:p>
            <a:pPr algn="just"/>
            <a:r>
              <a:rPr lang="es-ES" dirty="0" smtClean="0">
                <a:solidFill>
                  <a:schemeClr val="tx1"/>
                </a:solidFill>
              </a:rPr>
              <a:t>a) Todo animal que el hombre ha escogido como compañero tiene derecho a que la duración de su vida sea conforme a su longevidad natural. </a:t>
            </a:r>
          </a:p>
          <a:p>
            <a:pPr algn="just"/>
            <a:r>
              <a:rPr lang="es-ES" dirty="0" smtClean="0">
                <a:solidFill>
                  <a:schemeClr val="tx1"/>
                </a:solidFill>
              </a:rPr>
              <a:t>b) El abandono de un animal es un acto cruel y degradante.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fontScale="70000" lnSpcReduction="20000"/>
          </a:bodyPr>
          <a:lstStyle/>
          <a:p>
            <a:pPr algn="just"/>
            <a:r>
              <a:rPr lang="es-ES" b="1" dirty="0" smtClean="0">
                <a:solidFill>
                  <a:schemeClr val="tx1"/>
                </a:solidFill>
              </a:rPr>
              <a:t>Artículo 7</a:t>
            </a:r>
          </a:p>
          <a:p>
            <a:pPr algn="just"/>
            <a:r>
              <a:rPr lang="es-ES" dirty="0" smtClean="0">
                <a:solidFill>
                  <a:schemeClr val="tx1"/>
                </a:solidFill>
              </a:rPr>
              <a:t>a) Todo animal de trabajo tiene derecho a una limitación razonable del tiempo e intensidad del trabajo, a una alimentación reparadora y al reposo. </a:t>
            </a:r>
          </a:p>
          <a:p>
            <a:pPr algn="just"/>
            <a:r>
              <a:rPr lang="es-ES" b="1" dirty="0" smtClean="0">
                <a:solidFill>
                  <a:schemeClr val="tx1"/>
                </a:solidFill>
              </a:rPr>
              <a:t>Artículo 8 </a:t>
            </a:r>
          </a:p>
          <a:p>
            <a:pPr algn="just"/>
            <a:r>
              <a:rPr lang="es-ES" dirty="0" smtClean="0">
                <a:solidFill>
                  <a:schemeClr val="tx1"/>
                </a:solidFill>
              </a:rPr>
              <a:t>a) La experimentación animal que implique un sufrimiento físico o psicológico es incompatible con los derechos del animal, tanto si se trata de experimentos médicos, científicos, comerciales, o de cualquier otra forma de experimentación.</a:t>
            </a:r>
          </a:p>
          <a:p>
            <a:pPr algn="just"/>
            <a:r>
              <a:rPr lang="es-ES" dirty="0" smtClean="0">
                <a:solidFill>
                  <a:schemeClr val="tx1"/>
                </a:solidFill>
              </a:rPr>
              <a:t>b) Las técnicas alternativas deben ser utilizadas y desarrolladas</a:t>
            </a:r>
            <a:r>
              <a:rPr lang="es-ES" dirty="0" smtClean="0"/>
              <a:t>.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416824" cy="4032448"/>
          </a:xfrm>
        </p:spPr>
        <p:txBody>
          <a:bodyPr>
            <a:normAutofit fontScale="70000" lnSpcReduction="20000"/>
          </a:bodyPr>
          <a:lstStyle/>
          <a:p>
            <a:pPr algn="just"/>
            <a:r>
              <a:rPr lang="es-ES" b="1" dirty="0" smtClean="0">
                <a:solidFill>
                  <a:schemeClr val="tx1"/>
                </a:solidFill>
              </a:rPr>
              <a:t>Artículo 9 </a:t>
            </a:r>
            <a:endParaRPr lang="es-ES" dirty="0" smtClean="0">
              <a:solidFill>
                <a:schemeClr val="tx1"/>
              </a:solidFill>
            </a:endParaRPr>
          </a:p>
          <a:p>
            <a:pPr algn="just"/>
            <a:r>
              <a:rPr lang="es-ES" dirty="0" smtClean="0">
                <a:solidFill>
                  <a:schemeClr val="tx1"/>
                </a:solidFill>
              </a:rPr>
              <a:t>Cuando un animal es criado para la alimentación debe ser nutrido, instalado y transportado, así como sacrificado, sin que ello resulte para él motivo de ansiedad o dolor. </a:t>
            </a:r>
          </a:p>
          <a:p>
            <a:pPr algn="just"/>
            <a:r>
              <a:rPr lang="es-ES" b="1" dirty="0" smtClean="0">
                <a:solidFill>
                  <a:schemeClr val="tx1"/>
                </a:solidFill>
              </a:rPr>
              <a:t>Artículo 10 </a:t>
            </a:r>
            <a:endParaRPr lang="es-ES" dirty="0" smtClean="0">
              <a:solidFill>
                <a:schemeClr val="tx1"/>
              </a:solidFill>
            </a:endParaRPr>
          </a:p>
          <a:p>
            <a:pPr algn="just"/>
            <a:r>
              <a:rPr lang="es-ES" dirty="0" smtClean="0">
                <a:solidFill>
                  <a:schemeClr val="tx1"/>
                </a:solidFill>
              </a:rPr>
              <a:t>a) Ningún animal debe ser explotado para esparcimiento del hombre.</a:t>
            </a:r>
          </a:p>
          <a:p>
            <a:pPr algn="just"/>
            <a:r>
              <a:rPr lang="es-ES" dirty="0" smtClean="0">
                <a:solidFill>
                  <a:schemeClr val="tx1"/>
                </a:solidFill>
              </a:rPr>
              <a:t>b) Las exhibiciones de animales y los espectáculos que se sirvan de animales son incompatibles con la dignidad del animal. </a:t>
            </a:r>
          </a:p>
          <a:p>
            <a:pPr algn="just"/>
            <a:r>
              <a:rPr lang="es-ES" b="1" dirty="0" smtClean="0">
                <a:solidFill>
                  <a:schemeClr val="tx1"/>
                </a:solidFill>
              </a:rPr>
              <a:t>Artículo 11 </a:t>
            </a:r>
          </a:p>
          <a:p>
            <a:pPr algn="just"/>
            <a:r>
              <a:rPr lang="es-ES" dirty="0" smtClean="0">
                <a:solidFill>
                  <a:schemeClr val="tx1"/>
                </a:solidFill>
              </a:rPr>
              <a:t>Todo acto que implique la muerte del animal sin necesidad es un </a:t>
            </a:r>
            <a:r>
              <a:rPr lang="es-ES" dirty="0" err="1" smtClean="0">
                <a:solidFill>
                  <a:schemeClr val="tx1"/>
                </a:solidFill>
              </a:rPr>
              <a:t>biocidio</a:t>
            </a:r>
            <a:r>
              <a:rPr lang="es-ES" dirty="0" smtClean="0">
                <a:solidFill>
                  <a:schemeClr val="tx1"/>
                </a:solidFill>
              </a:rPr>
              <a:t>, es decir, un crimen contra la vida.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744416"/>
          </a:xfrm>
        </p:spPr>
        <p:txBody>
          <a:bodyPr>
            <a:normAutofit fontScale="70000" lnSpcReduction="20000"/>
          </a:bodyPr>
          <a:lstStyle/>
          <a:p>
            <a:pPr algn="just"/>
            <a:r>
              <a:rPr lang="es-ES" b="1" dirty="0" smtClean="0">
                <a:solidFill>
                  <a:schemeClr val="tx1"/>
                </a:solidFill>
              </a:rPr>
              <a:t>Artículo 12</a:t>
            </a:r>
          </a:p>
          <a:p>
            <a:pPr algn="just"/>
            <a:r>
              <a:rPr lang="es-ES" dirty="0" smtClean="0">
                <a:solidFill>
                  <a:schemeClr val="tx1"/>
                </a:solidFill>
              </a:rPr>
              <a:t>a) Todo acto que implique la muerte de un gran número de animales salvajes es un genocidio, es decir, un crimen contra la especie.</a:t>
            </a:r>
          </a:p>
          <a:p>
            <a:pPr algn="just"/>
            <a:r>
              <a:rPr lang="es-ES" dirty="0" smtClean="0">
                <a:solidFill>
                  <a:schemeClr val="tx1"/>
                </a:solidFill>
              </a:rPr>
              <a:t>b) La contaminación y la destrucción del ambiente natural conducen al genocidio. </a:t>
            </a:r>
          </a:p>
          <a:p>
            <a:pPr algn="just"/>
            <a:r>
              <a:rPr lang="es-ES" b="1" dirty="0" smtClean="0">
                <a:solidFill>
                  <a:schemeClr val="tx1"/>
                </a:solidFill>
              </a:rPr>
              <a:t>Artículo 13 </a:t>
            </a:r>
          </a:p>
          <a:p>
            <a:pPr algn="just"/>
            <a:r>
              <a:rPr lang="es-ES" dirty="0" smtClean="0">
                <a:solidFill>
                  <a:schemeClr val="tx1"/>
                </a:solidFill>
              </a:rPr>
              <a:t>a) Un animal muerto debe ser tratado con respeto. </a:t>
            </a:r>
            <a:br>
              <a:rPr lang="es-ES" dirty="0" smtClean="0">
                <a:solidFill>
                  <a:schemeClr val="tx1"/>
                </a:solidFill>
              </a:rPr>
            </a:br>
            <a:r>
              <a:rPr lang="es-ES" dirty="0" smtClean="0">
                <a:solidFill>
                  <a:schemeClr val="tx1"/>
                </a:solidFill>
              </a:rPr>
              <a:t>b) Las escenas de violencia en las que los animales son víctimas deben ser prohibidas en el cine y la televisión, salvo si ellas tienen como fin el dar muestra de los atentados contra los derechos del animal.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744416"/>
          </a:xfrm>
        </p:spPr>
        <p:txBody>
          <a:bodyPr>
            <a:normAutofit/>
          </a:bodyPr>
          <a:lstStyle/>
          <a:p>
            <a:pPr algn="just"/>
            <a:r>
              <a:rPr lang="es-ES" b="1" dirty="0" smtClean="0">
                <a:solidFill>
                  <a:schemeClr val="tx1"/>
                </a:solidFill>
              </a:rPr>
              <a:t>Artículo 14</a:t>
            </a:r>
          </a:p>
          <a:p>
            <a:pPr algn="just"/>
            <a:r>
              <a:rPr lang="es-ES" dirty="0" smtClean="0">
                <a:solidFill>
                  <a:schemeClr val="tx1"/>
                </a:solidFill>
              </a:rPr>
              <a:t>a) Los organismos de protección y salvaguarda de los animales deben estar representados a nivel gubernamental.</a:t>
            </a:r>
          </a:p>
          <a:p>
            <a:pPr algn="just"/>
            <a:r>
              <a:rPr lang="es-ES" dirty="0" smtClean="0">
                <a:solidFill>
                  <a:schemeClr val="tx1"/>
                </a:solidFill>
              </a:rPr>
              <a:t>b) Los derechos del animal deben ser defendidos por la ley como lo son los derechos del hombre.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4104456"/>
          </a:xfrm>
        </p:spPr>
        <p:txBody>
          <a:bodyPr>
            <a:normAutofit fontScale="77500" lnSpcReduction="20000"/>
          </a:bodyPr>
          <a:lstStyle/>
          <a:p>
            <a:pPr algn="just"/>
            <a:r>
              <a:rPr lang="es-ES" dirty="0" smtClean="0">
                <a:solidFill>
                  <a:schemeClr val="tx1"/>
                </a:solidFill>
              </a:rPr>
              <a:t>Este texto definitivo de la Declaración Universal de los Derechos del Animal fue adoptado por la Liga Internacional de los Derechos del Animal a las ligas nacionales afiliadas tras la III reunión sobre los Derechos del Animal, celebrada en Londres, del 21 al 23 de septiembre de 1977. La declaración proclamada el 15 de octubre de 1978 por la Liga Internacional, las ligas nacionales y las personas físicas que se asocien a ella fue aprobada por la Organización de las Naciones Unidas para la Educación, la Ciencia y la Cultura (UNESCO), y posteriormente por la Organización de las Naciones Unidas (ONU). </a:t>
            </a:r>
          </a:p>
          <a:p>
            <a:pPr algn="just"/>
            <a:endParaRPr lang="es-MX" b="1" dirty="0">
              <a:solidFill>
                <a:schemeClr val="tx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lstStyle/>
          <a:p>
            <a:r>
              <a:rPr lang="es-ES" dirty="0" smtClean="0">
                <a:solidFill>
                  <a:schemeClr val="tx1"/>
                </a:solidFill>
              </a:rPr>
              <a:t>Benedicto XVI condena su uso y maltrato innecesario.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528392"/>
          </a:xfrm>
        </p:spPr>
        <p:txBody>
          <a:bodyPr>
            <a:normAutofit fontScale="77500" lnSpcReduction="20000"/>
          </a:bodyPr>
          <a:lstStyle/>
          <a:p>
            <a:pPr algn="just"/>
            <a:r>
              <a:rPr lang="es-ES" dirty="0" smtClean="0">
                <a:solidFill>
                  <a:schemeClr val="tx1"/>
                </a:solidFill>
              </a:rPr>
              <a:t>El papa Juan Pablo II   proclamó que "los hombres debemos amar y sentirnos solidarios con nuestros hermanos menores". Él llegó a decir que todos los animales son "fruto de la acción creativa del Espíritu Santo y merecen respeto" y que ellos están "tan cerca de Dios como lo están los hombres" porque los une la creación del "soplo divino" de Dios. Sin embargo, este amor está siempre mediado por el hombre, al que los animales deben satisfacer por estar en "la cima" de la comunión con Dios.</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a:bodyPr>
          <a:lstStyle/>
          <a:p>
            <a:pPr algn="just"/>
            <a:r>
              <a:rPr lang="es-ES" dirty="0" smtClean="0">
                <a:solidFill>
                  <a:schemeClr val="tx1"/>
                </a:solidFill>
              </a:rPr>
              <a:t>Benedicto XVI y el Catecismo cristiano clasifican la protección de los animales como un deber, incluido en la "protección de las personas y de sus bienes". Dice textualmente:</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72408"/>
          </a:xfrm>
        </p:spPr>
        <p:txBody>
          <a:bodyPr>
            <a:normAutofit fontScale="77500" lnSpcReduction="20000"/>
          </a:bodyPr>
          <a:lstStyle/>
          <a:p>
            <a:pPr algn="just"/>
            <a:r>
              <a:rPr lang="es-ES" i="1" dirty="0" smtClean="0">
                <a:solidFill>
                  <a:schemeClr val="tx1"/>
                </a:solidFill>
              </a:rPr>
              <a:t>"Los animales, como las plantas y los seres inanimados, están naturalmente destinados al bien común de la humanidad pasada, presente y futura (</a:t>
            </a:r>
            <a:r>
              <a:rPr lang="es-ES" i="1" dirty="0" err="1" smtClean="0">
                <a:solidFill>
                  <a:schemeClr val="tx1"/>
                </a:solidFill>
              </a:rPr>
              <a:t>cf</a:t>
            </a:r>
            <a:r>
              <a:rPr lang="es-ES" i="1" dirty="0" smtClean="0">
                <a:solidFill>
                  <a:schemeClr val="tx1"/>
                </a:solidFill>
              </a:rPr>
              <a:t> </a:t>
            </a:r>
            <a:r>
              <a:rPr lang="es-ES" i="1" dirty="0" err="1" smtClean="0">
                <a:solidFill>
                  <a:schemeClr val="tx1"/>
                </a:solidFill>
              </a:rPr>
              <a:t>Gn</a:t>
            </a:r>
            <a:r>
              <a:rPr lang="es-ES" i="1" dirty="0" smtClean="0">
                <a:solidFill>
                  <a:schemeClr val="tx1"/>
                </a:solidFill>
              </a:rPr>
              <a:t> 1, 28-31). El uso de los recursos minerales, vegetales y animales del universo no puede ser separado del respeto a las exigencias morales. El dominio concedido por el Creador al hombre sobre los seres inanimados y los seres vivos no es absoluto; está regulado por el cuidado de la calidad de la vida del prójimo incluyendo la de las generaciones venideras;  </a:t>
            </a:r>
            <a:endParaRPr lang="es-ES" dirty="0" smtClean="0">
              <a:solidFill>
                <a:schemeClr val="tx1"/>
              </a:solidFill>
            </a:endParaRP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lstStyle/>
          <a:p>
            <a:r>
              <a:rPr lang="es-ES" dirty="0" smtClean="0">
                <a:solidFill>
                  <a:schemeClr val="tx1"/>
                </a:solidFill>
              </a:rPr>
              <a:t>En el siglo II </a:t>
            </a:r>
            <a:r>
              <a:rPr lang="es-ES" dirty="0" err="1" smtClean="0">
                <a:solidFill>
                  <a:schemeClr val="tx1"/>
                </a:solidFill>
              </a:rPr>
              <a:t>d.C</a:t>
            </a:r>
            <a:r>
              <a:rPr lang="es-ES" dirty="0" smtClean="0">
                <a:solidFill>
                  <a:schemeClr val="tx1"/>
                </a:solidFill>
              </a:rPr>
              <a:t>, el médico romano </a:t>
            </a:r>
            <a:r>
              <a:rPr lang="es-ES" i="1" dirty="0" smtClean="0">
                <a:solidFill>
                  <a:schemeClr val="tx1"/>
                </a:solidFill>
              </a:rPr>
              <a:t>Galeno</a:t>
            </a:r>
            <a:r>
              <a:rPr lang="es-ES" dirty="0" smtClean="0">
                <a:solidFill>
                  <a:schemeClr val="tx1"/>
                </a:solidFill>
              </a:rPr>
              <a:t> experimentaba con cerdos y monos para demostrar que las venas transportaban sangre, no aire, como hasta entonces se creía.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85000" lnSpcReduction="20000"/>
          </a:bodyPr>
          <a:lstStyle/>
          <a:p>
            <a:pPr algn="just"/>
            <a:r>
              <a:rPr lang="es-ES" i="1" dirty="0" smtClean="0">
                <a:solidFill>
                  <a:schemeClr val="tx1"/>
                </a:solidFill>
              </a:rPr>
              <a:t>exige un respeto religioso de la integridad de la creación (</a:t>
            </a:r>
            <a:r>
              <a:rPr lang="es-ES" i="1" dirty="0" err="1" smtClean="0">
                <a:solidFill>
                  <a:schemeClr val="tx1"/>
                </a:solidFill>
              </a:rPr>
              <a:t>cf</a:t>
            </a:r>
            <a:r>
              <a:rPr lang="es-ES" i="1" dirty="0" smtClean="0">
                <a:solidFill>
                  <a:schemeClr val="tx1"/>
                </a:solidFill>
              </a:rPr>
              <a:t> CA 37-38). 2416 Los animales son criaturas de Dios, que los rodea de su solicitud providencial (</a:t>
            </a:r>
            <a:r>
              <a:rPr lang="es-ES" i="1" dirty="0" err="1" smtClean="0">
                <a:solidFill>
                  <a:schemeClr val="tx1"/>
                </a:solidFill>
              </a:rPr>
              <a:t>cf</a:t>
            </a:r>
            <a:r>
              <a:rPr lang="es-ES" i="1" dirty="0" smtClean="0">
                <a:solidFill>
                  <a:schemeClr val="tx1"/>
                </a:solidFill>
              </a:rPr>
              <a:t> Mt 6, 16). Por su simple existencia, lo bendicen y le dan gloria (</a:t>
            </a:r>
            <a:r>
              <a:rPr lang="es-ES" i="1" dirty="0" err="1" smtClean="0">
                <a:solidFill>
                  <a:schemeClr val="tx1"/>
                </a:solidFill>
              </a:rPr>
              <a:t>cf</a:t>
            </a:r>
            <a:r>
              <a:rPr lang="es-ES" i="1" dirty="0" smtClean="0">
                <a:solidFill>
                  <a:schemeClr val="tx1"/>
                </a:solidFill>
              </a:rPr>
              <a:t> </a:t>
            </a:r>
            <a:r>
              <a:rPr lang="es-ES" i="1" dirty="0" err="1" smtClean="0">
                <a:solidFill>
                  <a:schemeClr val="tx1"/>
                </a:solidFill>
              </a:rPr>
              <a:t>Dn</a:t>
            </a:r>
            <a:r>
              <a:rPr lang="es-ES" i="1" dirty="0" smtClean="0">
                <a:solidFill>
                  <a:schemeClr val="tx1"/>
                </a:solidFill>
              </a:rPr>
              <a:t> 3, 57-58). También los hombres les deben aprecio. Recuérdese con qué delicadeza trataban a los animales san Francisco de Asís o san Felipe </a:t>
            </a:r>
            <a:r>
              <a:rPr lang="es-ES" i="1" dirty="0" err="1" smtClean="0">
                <a:solidFill>
                  <a:schemeClr val="tx1"/>
                </a:solidFill>
              </a:rPr>
              <a:t>Neri</a:t>
            </a:r>
            <a:r>
              <a:rPr lang="es-ES" i="1" dirty="0" smtClean="0">
                <a:solidFill>
                  <a:schemeClr val="tx1"/>
                </a:solidFill>
              </a:rPr>
              <a:t>."</a:t>
            </a:r>
            <a:endParaRPr lang="es-ES" dirty="0" smtClean="0">
              <a:solidFill>
                <a:schemeClr val="tx1"/>
              </a:solidFill>
            </a:endParaRP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lnSpcReduction="10000"/>
          </a:bodyPr>
          <a:lstStyle/>
          <a:p>
            <a:r>
              <a:rPr lang="es-ES" dirty="0" smtClean="0">
                <a:solidFill>
                  <a:schemeClr val="tx1"/>
                </a:solidFill>
              </a:rPr>
              <a:t>A principios del siglo XVII el médico inglés </a:t>
            </a:r>
            <a:r>
              <a:rPr lang="es-ES" i="1" dirty="0" smtClean="0">
                <a:solidFill>
                  <a:schemeClr val="tx1"/>
                </a:solidFill>
              </a:rPr>
              <a:t>William Harvey</a:t>
            </a:r>
            <a:r>
              <a:rPr lang="es-ES" dirty="0" smtClean="0">
                <a:solidFill>
                  <a:schemeClr val="tx1"/>
                </a:solidFill>
              </a:rPr>
              <a:t> estudió diversos animales, como gusanos, insectos, peces y ranas, y proporcionó novedosas apreciaciones sobre el principio que explica la circulación de la sangre por el cuerpo.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lstStyle/>
          <a:p>
            <a:r>
              <a:rPr lang="es-ES" dirty="0" smtClean="0">
                <a:solidFill>
                  <a:schemeClr val="tx1"/>
                </a:solidFill>
              </a:rPr>
              <a:t>La utilización de animales para la experimentación aumentó de modo significativo en el siglo XIX, lo que refleja el rápido desarrollo de la ciencia durante ese siglo. </a:t>
            </a: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2808312"/>
          </a:xfrm>
        </p:spPr>
        <p:txBody>
          <a:bodyPr>
            <a:normAutofit fontScale="85000" lnSpcReduction="20000"/>
          </a:bodyPr>
          <a:lstStyle/>
          <a:p>
            <a:r>
              <a:rPr lang="es-ES" dirty="0" smtClean="0">
                <a:solidFill>
                  <a:schemeClr val="tx1"/>
                </a:solidFill>
              </a:rPr>
              <a:t>Desde el siglo XIX se comenzó a tomar conciencia de la necesidad de conducir los experimentos de una forma más humana, no sólo por conciencia y consideración hacia el animal, sino porque se conoce que el dolor y el </a:t>
            </a:r>
            <a:r>
              <a:rPr lang="es-ES" dirty="0" err="1" smtClean="0">
                <a:solidFill>
                  <a:schemeClr val="tx1"/>
                </a:solidFill>
              </a:rPr>
              <a:t>distrés</a:t>
            </a:r>
            <a:r>
              <a:rPr lang="es-ES" dirty="0" smtClean="0">
                <a:solidFill>
                  <a:schemeClr val="tx1"/>
                </a:solidFill>
              </a:rPr>
              <a:t> en los animales de laboratorio introducen variables indeseables en la investigación y pueden interferir notablemente en la interpretación de los resultados.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Experimentación con  Animales</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240360"/>
          </a:xfrm>
        </p:spPr>
        <p:txBody>
          <a:bodyPr>
            <a:normAutofit lnSpcReduction="10000"/>
          </a:bodyPr>
          <a:lstStyle/>
          <a:p>
            <a:pPr algn="just"/>
            <a:r>
              <a:rPr lang="es-MX" b="1" dirty="0" smtClean="0">
                <a:solidFill>
                  <a:schemeClr val="tx1"/>
                </a:solidFill>
              </a:rPr>
              <a:t>Hacia el año 1881 Claude Bernard, desde su posición como senador de la república, pedía los investigadores, el respeto a los animales y que la investigación se condujera con ética, respetando en caso de usarse, la vida de los animales en experimentación</a:t>
            </a:r>
            <a:endParaRPr lang="es-MX"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3022</Words>
  <Application>Microsoft Office PowerPoint</Application>
  <PresentationFormat>Presentación en pantalla (4:3)</PresentationFormat>
  <Paragraphs>162</Paragraphs>
  <Slides>50</Slides>
  <Notes>0</Notes>
  <HiddenSlides>0</HiddenSlides>
  <MMClips>0</MMClips>
  <ScaleCrop>false</ScaleCrop>
  <HeadingPairs>
    <vt:vector size="4" baseType="variant">
      <vt:variant>
        <vt:lpstr>Tema</vt:lpstr>
      </vt:variant>
      <vt:variant>
        <vt:i4>1</vt:i4>
      </vt:variant>
      <vt:variant>
        <vt:lpstr>Títulos de diapositiva</vt:lpstr>
      </vt:variant>
      <vt:variant>
        <vt:i4>50</vt:i4>
      </vt:variant>
    </vt:vector>
  </HeadingPairs>
  <TitlesOfParts>
    <vt:vector size="51" baseType="lpstr">
      <vt:lpstr>Tema de Office</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lpstr>Bioética y Experimentación con  Animales</vt:lpstr>
    </vt:vector>
  </TitlesOfParts>
  <Company>www.intercambiosvirtuales.org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Bioética y Experimentación con  Animales</dc:title>
  <dc:creator>Gabriel</dc:creator>
  <cp:lastModifiedBy>rocio abascal ceballos</cp:lastModifiedBy>
  <cp:revision>16</cp:revision>
  <dcterms:created xsi:type="dcterms:W3CDTF">2011-05-18T12:23:50Z</dcterms:created>
  <dcterms:modified xsi:type="dcterms:W3CDTF">2011-05-18T20:23:36Z</dcterms:modified>
</cp:coreProperties>
</file>